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image1.jpeg" ContentType="image/jpeg"/>
  <Override PartName="/ppt/notesSlides/notesSlide3.xml" ContentType="application/vnd.openxmlformats-officedocument.presentationml.notesSlide+xml"/>
  <Override PartName="/ppt/media/image2.jpeg" ContentType="image/jpeg"/>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s>

</file>

<file path=ppt/media/image1.jpeg>
</file>

<file path=ppt/media/image1.png>
</file>

<file path=ppt/media/image2.jpeg>
</file>

<file path=ppt/media/image2.png>
</file>

<file path=ppt/media/image3.png>
</file>

<file path=ppt/media/image4.png>
</file>

<file path=ppt/media/image5.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38" name="Shape 138"/>
          <p:cNvSpPr/>
          <p:nvPr>
            <p:ph type="sldImg"/>
          </p:nvPr>
        </p:nvSpPr>
        <p:spPr>
          <a:xfrm>
            <a:off x="1143000" y="685800"/>
            <a:ext cx="4572000" cy="3429000"/>
          </a:xfrm>
          <a:prstGeom prst="rect">
            <a:avLst/>
          </a:prstGeom>
        </p:spPr>
        <p:txBody>
          <a:bodyPr/>
          <a:lstStyle/>
          <a:p>
            <a:pPr/>
          </a:p>
        </p:txBody>
      </p:sp>
      <p:sp>
        <p:nvSpPr>
          <p:cNvPr id="139" name="Shape 13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Relationships>

</file>

<file path=ppt/notesSlides/_rels/notesSlide28.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Shape 145"/>
          <p:cNvSpPr/>
          <p:nvPr>
            <p:ph type="sldImg"/>
          </p:nvPr>
        </p:nvSpPr>
        <p:spPr>
          <a:prstGeom prst="rect">
            <a:avLst/>
          </a:prstGeom>
        </p:spPr>
        <p:txBody>
          <a:bodyPr/>
          <a:lstStyle/>
          <a:p>
            <a:pPr/>
          </a:p>
        </p:txBody>
      </p:sp>
      <p:sp>
        <p:nvSpPr>
          <p:cNvPr id="146" name="Shape 146"/>
          <p:cNvSpPr/>
          <p:nvPr>
            <p:ph type="body" sz="quarter" idx="1"/>
          </p:nvPr>
        </p:nvSpPr>
        <p:spPr>
          <a:prstGeom prst="rect">
            <a:avLst/>
          </a:prstGeom>
        </p:spPr>
        <p:txBody>
          <a:bodyPr/>
          <a:lstStyle/>
          <a:p>
            <a:pPr/>
            <a:r>
              <a:t>So I’ve done this talk a few times now and it’s gone down well, so I thought I’d spice it up a bit by adding those two things everybody loves in a presentation - pictures of snakes and audience participation.</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0" name="Shape 230"/>
          <p:cNvSpPr/>
          <p:nvPr>
            <p:ph type="sldImg"/>
          </p:nvPr>
        </p:nvSpPr>
        <p:spPr>
          <a:prstGeom prst="rect">
            <a:avLst/>
          </a:prstGeom>
        </p:spPr>
        <p:txBody>
          <a:bodyPr/>
          <a:lstStyle/>
          <a:p>
            <a:pPr/>
          </a:p>
        </p:txBody>
      </p:sp>
      <p:sp>
        <p:nvSpPr>
          <p:cNvPr id="231" name="Shape 231"/>
          <p:cNvSpPr/>
          <p:nvPr>
            <p:ph type="body" sz="quarter" idx="1"/>
          </p:nvPr>
        </p:nvSpPr>
        <p:spPr>
          <a:prstGeom prst="rect">
            <a:avLst/>
          </a:prstGeom>
        </p:spPr>
        <p:txBody>
          <a:bodyPr/>
          <a:lstStyle/>
          <a:p>
            <a:pPr>
              <a:defRPr b="1"/>
            </a:pPr>
            <a:r>
              <a:t>3 minutes</a:t>
            </a:r>
          </a:p>
          <a:p>
            <a:pPr>
              <a:defRPr b="1"/>
            </a:pPr>
          </a:p>
          <a:p>
            <a:pPr/>
            <a:r>
              <a:t>This is quite Docker specific, and covers many of the goals that Docker tries to achieve, but historically and currently this is questionable.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3" name="Shape 283"/>
          <p:cNvSpPr/>
          <p:nvPr>
            <p:ph type="sldImg"/>
          </p:nvPr>
        </p:nvSpPr>
        <p:spPr>
          <a:prstGeom prst="rect">
            <a:avLst/>
          </a:prstGeom>
        </p:spPr>
        <p:txBody>
          <a:bodyPr/>
          <a:lstStyle/>
          <a:p>
            <a:pPr/>
          </a:p>
        </p:txBody>
      </p:sp>
      <p:sp>
        <p:nvSpPr>
          <p:cNvPr id="284" name="Shape 284"/>
          <p:cNvSpPr/>
          <p:nvPr>
            <p:ph type="body" sz="quarter" idx="1"/>
          </p:nvPr>
        </p:nvSpPr>
        <p:spPr>
          <a:prstGeom prst="rect">
            <a:avLst/>
          </a:prstGeom>
        </p:spPr>
        <p:txBody>
          <a:bodyPr/>
          <a:lstStyle/>
          <a:p>
            <a:pPr/>
            <a:r>
              <a:t>KVM is interesting as it’s a kernel module and is more of a Tier 1 than a Tier 2 because it directly operates with the hardware and has some controls in place to share access with the Linux kernel itself.</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 name="Shape 299"/>
          <p:cNvSpPr/>
          <p:nvPr>
            <p:ph type="sldImg"/>
          </p:nvPr>
        </p:nvSpPr>
        <p:spPr>
          <a:prstGeom prst="rect">
            <a:avLst/>
          </a:prstGeom>
        </p:spPr>
        <p:txBody>
          <a:bodyPr/>
          <a:lstStyle/>
          <a:p>
            <a:pPr/>
          </a:p>
        </p:txBody>
      </p:sp>
      <p:sp>
        <p:nvSpPr>
          <p:cNvPr id="300" name="Shape 300"/>
          <p:cNvSpPr/>
          <p:nvPr>
            <p:ph type="body" sz="quarter" idx="1"/>
          </p:nvPr>
        </p:nvSpPr>
        <p:spPr>
          <a:prstGeom prst="rect">
            <a:avLst/>
          </a:prstGeom>
        </p:spPr>
        <p:txBody>
          <a:bodyPr/>
          <a:lstStyle/>
          <a:p>
            <a:pPr/>
            <a:r>
              <a:t>The container software (jails, LXC etc.) can be part of the OS as well. The filesystem approach is quite clever, using a layering approach to capture changes and also to reduce disk space used by sharing layers between images. SELinux / AppArmour can be in here to provide an extra level of security as well.</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7" name="Shape 307"/>
          <p:cNvSpPr/>
          <p:nvPr>
            <p:ph type="sldImg"/>
          </p:nvPr>
        </p:nvSpPr>
        <p:spPr>
          <a:prstGeom prst="rect">
            <a:avLst/>
          </a:prstGeom>
        </p:spPr>
        <p:txBody>
          <a:bodyPr/>
          <a:lstStyle/>
          <a:p>
            <a:pPr/>
          </a:p>
        </p:txBody>
      </p:sp>
      <p:sp>
        <p:nvSpPr>
          <p:cNvPr id="308" name="Shape 308"/>
          <p:cNvSpPr/>
          <p:nvPr>
            <p:ph type="body" sz="quarter" idx="1"/>
          </p:nvPr>
        </p:nvSpPr>
        <p:spPr>
          <a:prstGeom prst="rect">
            <a:avLst/>
          </a:prstGeom>
        </p:spPr>
        <p:txBody>
          <a:bodyPr/>
          <a:lstStyle/>
          <a:p>
            <a:pPr/>
            <a:r>
              <a:t>The FROM at the beginning of a Dockerfile is pulling the libraries and binaries that ubuntu uses (in this case), not the Ubuntu kernel.</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5" name="Shape 315"/>
          <p:cNvSpPr/>
          <p:nvPr>
            <p:ph type="sldImg"/>
          </p:nvPr>
        </p:nvSpPr>
        <p:spPr>
          <a:prstGeom prst="rect">
            <a:avLst/>
          </a:prstGeom>
        </p:spPr>
        <p:txBody>
          <a:bodyPr/>
          <a:lstStyle/>
          <a:p>
            <a:pPr/>
          </a:p>
        </p:txBody>
      </p:sp>
      <p:sp>
        <p:nvSpPr>
          <p:cNvPr id="316" name="Shape 316"/>
          <p:cNvSpPr/>
          <p:nvPr>
            <p:ph type="body" sz="quarter" idx="1"/>
          </p:nvPr>
        </p:nvSpPr>
        <p:spPr>
          <a:prstGeom prst="rect">
            <a:avLst/>
          </a:prstGeom>
        </p:spPr>
        <p:txBody>
          <a:bodyPr/>
          <a:lstStyle/>
          <a:p>
            <a:pPr>
              <a:defRPr b="1"/>
            </a:pPr>
            <a:r>
              <a:t>6m in</a:t>
            </a:r>
          </a:p>
          <a:p>
            <a:pPr/>
          </a:p>
          <a:p>
            <a:pPr/>
            <a:r>
              <a:t>A complete breach in one guest does not give access to the Hypervisor or to other guests.</a:t>
            </a:r>
          </a:p>
          <a:p>
            <a:pPr/>
          </a:p>
          <a:p>
            <a:pPr/>
            <a:r>
              <a:t>Spectre and Rowhammer are obviously significantly higher barriers. If you are wore</a:t>
            </a:r>
          </a:p>
          <a:p>
            <a:pPr/>
          </a:p>
          <a:p>
            <a:pPr/>
            <a:r>
              <a:t>Using Ansible, Puppet etc. means you</a:t>
            </a:r>
            <a:r>
              <a:rPr b="1"/>
              <a:t> </a:t>
            </a:r>
            <a:r>
              <a:t>have another “ops” tool to use, learn, maintain etc.</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3" name="Shape 323"/>
          <p:cNvSpPr/>
          <p:nvPr>
            <p:ph type="sldImg"/>
          </p:nvPr>
        </p:nvSpPr>
        <p:spPr>
          <a:prstGeom prst="rect">
            <a:avLst/>
          </a:prstGeom>
        </p:spPr>
        <p:txBody>
          <a:bodyPr/>
          <a:lstStyle/>
          <a:p>
            <a:pPr/>
          </a:p>
        </p:txBody>
      </p:sp>
      <p:sp>
        <p:nvSpPr>
          <p:cNvPr id="324" name="Shape 324"/>
          <p:cNvSpPr/>
          <p:nvPr>
            <p:ph type="body" sz="quarter" idx="1"/>
          </p:nvPr>
        </p:nvSpPr>
        <p:spPr>
          <a:prstGeom prst="rect">
            <a:avLst/>
          </a:prstGeom>
        </p:spPr>
        <p:txBody>
          <a:bodyPr/>
          <a:lstStyle/>
          <a:p>
            <a:pPr>
              <a:defRPr b="1"/>
            </a:pPr>
            <a:r>
              <a:t>7m in</a:t>
            </a:r>
          </a:p>
          <a:p>
            <a:pPr>
              <a:defRPr b="1"/>
            </a:pPr>
          </a:p>
          <a:p>
            <a:pPr/>
            <a:r>
              <a:t>Do the demo after the leaking data comment.</a:t>
            </a:r>
          </a:p>
          <a:p>
            <a:pPr/>
          </a:p>
          <a:p>
            <a:pPr/>
            <a:r>
              <a:t>Mention privileged mode here - that opens up the host’s devices (ie. /dev) directly into the container, and relaxes SE Linux/AppArmour rules so a container has total access really with that flag (wipe-y drive time). Obviously some instances call for that (direct hardware access) but these should be treated with kid gloves.</a:t>
            </a:r>
          </a:p>
          <a:p>
            <a:pPr/>
          </a:p>
          <a:p>
            <a:pPr/>
            <a:r>
              <a:t>I’m going to do a demo to show just how quick this is.</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1" name="Shape 331"/>
          <p:cNvSpPr/>
          <p:nvPr>
            <p:ph type="sldImg"/>
          </p:nvPr>
        </p:nvSpPr>
        <p:spPr>
          <a:prstGeom prst="rect">
            <a:avLst/>
          </a:prstGeom>
        </p:spPr>
        <p:txBody>
          <a:bodyPr/>
          <a:lstStyle/>
          <a:p>
            <a:pPr/>
          </a:p>
        </p:txBody>
      </p:sp>
      <p:sp>
        <p:nvSpPr>
          <p:cNvPr id="332" name="Shape 332"/>
          <p:cNvSpPr/>
          <p:nvPr>
            <p:ph type="body" sz="quarter" idx="1"/>
          </p:nvPr>
        </p:nvSpPr>
        <p:spPr>
          <a:prstGeom prst="rect">
            <a:avLst/>
          </a:prstGeom>
        </p:spPr>
        <p:txBody>
          <a:bodyPr/>
          <a:lstStyle/>
          <a:p>
            <a:pPr/>
            <a:r>
              <a:t>It’s easy to make that update.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1" name="Shape 351"/>
          <p:cNvSpPr/>
          <p:nvPr>
            <p:ph type="sldImg"/>
          </p:nvPr>
        </p:nvSpPr>
        <p:spPr>
          <a:prstGeom prst="rect">
            <a:avLst/>
          </a:prstGeom>
        </p:spPr>
        <p:txBody>
          <a:bodyPr/>
          <a:lstStyle/>
          <a:p>
            <a:pPr/>
          </a:p>
        </p:txBody>
      </p:sp>
      <p:sp>
        <p:nvSpPr>
          <p:cNvPr id="352" name="Shape 352"/>
          <p:cNvSpPr/>
          <p:nvPr>
            <p:ph type="body" sz="quarter" idx="1"/>
          </p:nvPr>
        </p:nvSpPr>
        <p:spPr>
          <a:prstGeom prst="rect">
            <a:avLst/>
          </a:prstGeom>
        </p:spPr>
        <p:txBody>
          <a:bodyPr/>
          <a:lstStyle/>
          <a:p>
            <a:pPr>
              <a:defRPr b="1"/>
            </a:pPr>
            <a:r>
              <a:t>10 minutes in</a:t>
            </a:r>
          </a:p>
          <a:p>
            <a:pPr>
              <a:defRPr b="1"/>
            </a:pPr>
          </a:p>
          <a:p>
            <a:pPr/>
            <a:r>
              <a:t>In general use Docker images will be faster - VMs like Firecracker are impressive but you still need a guest kernel. One use case for Firecracker is actually to provide stronger guest isolation between docker containers.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4" name="Shape 384"/>
          <p:cNvSpPr/>
          <p:nvPr>
            <p:ph type="sldImg"/>
          </p:nvPr>
        </p:nvSpPr>
        <p:spPr>
          <a:prstGeom prst="rect">
            <a:avLst/>
          </a:prstGeom>
        </p:spPr>
        <p:txBody>
          <a:bodyPr/>
          <a:lstStyle/>
          <a:p>
            <a:pPr/>
          </a:p>
        </p:txBody>
      </p:sp>
      <p:sp>
        <p:nvSpPr>
          <p:cNvPr id="385" name="Shape 385"/>
          <p:cNvSpPr/>
          <p:nvPr>
            <p:ph type="body" sz="quarter" idx="1"/>
          </p:nvPr>
        </p:nvSpPr>
        <p:spPr>
          <a:prstGeom prst="rect">
            <a:avLst/>
          </a:prstGeom>
        </p:spPr>
        <p:txBody>
          <a:bodyPr/>
          <a:lstStyle/>
          <a:p>
            <a:pPr/>
            <a:r>
              <a:t>Revisit this slide - I think that’s the only one that’s always true - the others can be true, but you have to design them carefully.</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2" name="Shape 392"/>
          <p:cNvSpPr/>
          <p:nvPr>
            <p:ph type="sldImg"/>
          </p:nvPr>
        </p:nvSpPr>
        <p:spPr>
          <a:prstGeom prst="rect">
            <a:avLst/>
          </a:prstGeom>
        </p:spPr>
        <p:txBody>
          <a:bodyPr/>
          <a:lstStyle/>
          <a:p>
            <a:pPr/>
          </a:p>
        </p:txBody>
      </p:sp>
      <p:sp>
        <p:nvSpPr>
          <p:cNvPr id="393" name="Shape 393"/>
          <p:cNvSpPr/>
          <p:nvPr>
            <p:ph type="body" sz="quarter" idx="1"/>
          </p:nvPr>
        </p:nvSpPr>
        <p:spPr>
          <a:prstGeom prst="rect">
            <a:avLst/>
          </a:prstGeom>
        </p:spPr>
        <p:txBody>
          <a:bodyPr/>
          <a:lstStyle/>
          <a:p>
            <a:pPr/>
            <a:r>
              <a:t>We’ve already covered some of the benefits for developers in terms of what they don’t have to worry about - such as not having to worry about dependencies - but containers help make certain methodologies easier as well.</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Shape 152"/>
          <p:cNvSpPr/>
          <p:nvPr>
            <p:ph type="sldImg"/>
          </p:nvPr>
        </p:nvSpPr>
        <p:spPr>
          <a:prstGeom prst="rect">
            <a:avLst/>
          </a:prstGeom>
        </p:spPr>
        <p:txBody>
          <a:bodyPr/>
          <a:lstStyle/>
          <a:p>
            <a:pPr/>
          </a:p>
        </p:txBody>
      </p:sp>
      <p:sp>
        <p:nvSpPr>
          <p:cNvPr id="153" name="Shape 153"/>
          <p:cNvSpPr/>
          <p:nvPr>
            <p:ph type="body" sz="quarter" idx="1"/>
          </p:nvPr>
        </p:nvSpPr>
        <p:spPr>
          <a:prstGeom prst="rect">
            <a:avLst/>
          </a:prstGeom>
        </p:spPr>
        <p:txBody>
          <a:bodyPr/>
          <a:lstStyle/>
          <a:p>
            <a:pPr/>
            <a:r>
              <a:t>The checkered Keelback</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0" name="Shape 400"/>
          <p:cNvSpPr/>
          <p:nvPr>
            <p:ph type="sldImg"/>
          </p:nvPr>
        </p:nvSpPr>
        <p:spPr>
          <a:prstGeom prst="rect">
            <a:avLst/>
          </a:prstGeom>
        </p:spPr>
        <p:txBody>
          <a:bodyPr/>
          <a:lstStyle/>
          <a:p>
            <a:pPr/>
          </a:p>
        </p:txBody>
      </p:sp>
      <p:sp>
        <p:nvSpPr>
          <p:cNvPr id="401" name="Shape 401"/>
          <p:cNvSpPr/>
          <p:nvPr>
            <p:ph type="body" sz="quarter" idx="1"/>
          </p:nvPr>
        </p:nvSpPr>
        <p:spPr>
          <a:prstGeom prst="rect">
            <a:avLst/>
          </a:prstGeom>
        </p:spPr>
        <p:txBody>
          <a:bodyPr/>
          <a:lstStyle/>
          <a:p>
            <a:pPr>
              <a:defRPr b="1"/>
            </a:pPr>
            <a:r>
              <a:t>18 minutes in</a:t>
            </a:r>
          </a:p>
          <a:p>
            <a:pPr>
              <a:defRPr b="1"/>
            </a:pPr>
          </a:p>
          <a:p>
            <a:pPr/>
            <a:r>
              <a:t>This is very much the path followed by Docker (and to some extent enforced by Docker). A docker container needs a primary process and it will stop when the process stops.</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8" name="Shape 408"/>
          <p:cNvSpPr/>
          <p:nvPr>
            <p:ph type="sldImg"/>
          </p:nvPr>
        </p:nvSpPr>
        <p:spPr>
          <a:prstGeom prst="rect">
            <a:avLst/>
          </a:prstGeom>
        </p:spPr>
        <p:txBody>
          <a:bodyPr/>
          <a:lstStyle/>
          <a:p>
            <a:pPr/>
          </a:p>
        </p:txBody>
      </p:sp>
      <p:sp>
        <p:nvSpPr>
          <p:cNvPr id="409" name="Shape 409"/>
          <p:cNvSpPr/>
          <p:nvPr>
            <p:ph type="body" sz="quarter" idx="1"/>
          </p:nvPr>
        </p:nvSpPr>
        <p:spPr>
          <a:prstGeom prst="rect">
            <a:avLst/>
          </a:prstGeom>
        </p:spPr>
        <p:txBody>
          <a:bodyPr/>
          <a:lstStyle/>
          <a:p>
            <a:pPr/>
            <a:r>
              <a:t>If you can’t do this, Docker probably isn’t the right tool for your deployment - trying to make Docker work against this is going to cause problems.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6" name="Shape 416"/>
          <p:cNvSpPr/>
          <p:nvPr>
            <p:ph type="sldImg"/>
          </p:nvPr>
        </p:nvSpPr>
        <p:spPr>
          <a:prstGeom prst="rect">
            <a:avLst/>
          </a:prstGeom>
        </p:spPr>
        <p:txBody>
          <a:bodyPr/>
          <a:lstStyle/>
          <a:p>
            <a:pPr/>
          </a:p>
        </p:txBody>
      </p:sp>
      <p:sp>
        <p:nvSpPr>
          <p:cNvPr id="417" name="Shape 417"/>
          <p:cNvSpPr/>
          <p:nvPr>
            <p:ph type="body" sz="quarter" idx="1"/>
          </p:nvPr>
        </p:nvSpPr>
        <p:spPr>
          <a:prstGeom prst="rect">
            <a:avLst/>
          </a:prstGeom>
        </p:spPr>
        <p:txBody>
          <a:bodyPr/>
          <a:lstStyle/>
          <a:p>
            <a:pPr>
              <a:defRPr b="1"/>
            </a:pPr>
            <a:r>
              <a:t>20 minutes in</a:t>
            </a:r>
          </a:p>
          <a:p>
            <a:pPr>
              <a:defRPr b="1"/>
            </a:pPr>
          </a:p>
          <a:p>
            <a:pPr/>
            <a:r>
              <a:t>Maybe a demo of the layering issue in Dockerfiles here?</a:t>
            </a:r>
          </a:p>
          <a:p>
            <a:pPr/>
          </a:p>
          <a:p>
            <a:pPr/>
            <a:r>
              <a:t>Slower to startup, breaks the one process per container model, harder to audit.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4" name="Shape 424"/>
          <p:cNvSpPr/>
          <p:nvPr>
            <p:ph type="sldImg"/>
          </p:nvPr>
        </p:nvSpPr>
        <p:spPr>
          <a:prstGeom prst="rect">
            <a:avLst/>
          </a:prstGeom>
        </p:spPr>
        <p:txBody>
          <a:bodyPr/>
          <a:lstStyle/>
          <a:p>
            <a:pPr/>
          </a:p>
        </p:txBody>
      </p:sp>
      <p:sp>
        <p:nvSpPr>
          <p:cNvPr id="425" name="Shape 425"/>
          <p:cNvSpPr/>
          <p:nvPr>
            <p:ph type="body" sz="quarter" idx="1"/>
          </p:nvPr>
        </p:nvSpPr>
        <p:spPr>
          <a:prstGeom prst="rect">
            <a:avLst/>
          </a:prstGeom>
        </p:spPr>
        <p:txBody>
          <a:bodyPr/>
          <a:lstStyle/>
          <a:p>
            <a:pPr/>
            <a:r>
              <a:t>Demo of building the same Go container three times?</a:t>
            </a:r>
          </a:p>
          <a:p>
            <a:pPr/>
            <a:r>
              <a:t>5 minutes</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2" name="Shape 432"/>
          <p:cNvSpPr/>
          <p:nvPr>
            <p:ph type="sldImg"/>
          </p:nvPr>
        </p:nvSpPr>
        <p:spPr>
          <a:prstGeom prst="rect">
            <a:avLst/>
          </a:prstGeom>
        </p:spPr>
        <p:txBody>
          <a:bodyPr/>
          <a:lstStyle/>
          <a:p>
            <a:pPr/>
          </a:p>
        </p:txBody>
      </p:sp>
      <p:sp>
        <p:nvSpPr>
          <p:cNvPr id="433" name="Shape 433"/>
          <p:cNvSpPr/>
          <p:nvPr>
            <p:ph type="body" sz="quarter" idx="1"/>
          </p:nvPr>
        </p:nvSpPr>
        <p:spPr>
          <a:prstGeom prst="rect">
            <a:avLst/>
          </a:prstGeom>
        </p:spPr>
        <p:txBody>
          <a:bodyPr/>
          <a:lstStyle/>
          <a:p>
            <a:pPr/>
            <a:r>
              <a:t>Slower to startup, breaks the one process per container model, harder to audit. If things are played in as config files or as environment variables then it’s quick to change without rebuilding your image (handy for moving through environments).</a:t>
            </a:r>
          </a:p>
          <a:p>
            <a:pPr/>
          </a:p>
          <a:p>
            <a:pPr/>
            <a:r>
              <a:t>Maybe mention Simon’s argument about reading password files off the disk.</a:t>
            </a:r>
          </a:p>
          <a:p>
            <a:pPr/>
          </a:p>
          <a:p>
            <a:pPr/>
            <a:r>
              <a:t>You don’t want your devs to have to write tools to interact with your secret store themselves.</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6" name="Shape 446"/>
          <p:cNvSpPr/>
          <p:nvPr>
            <p:ph type="sldImg"/>
          </p:nvPr>
        </p:nvSpPr>
        <p:spPr>
          <a:prstGeom prst="rect">
            <a:avLst/>
          </a:prstGeom>
        </p:spPr>
        <p:txBody>
          <a:bodyPr/>
          <a:lstStyle/>
          <a:p>
            <a:pPr/>
          </a:p>
        </p:txBody>
      </p:sp>
      <p:sp>
        <p:nvSpPr>
          <p:cNvPr id="447" name="Shape 447"/>
          <p:cNvSpPr/>
          <p:nvPr>
            <p:ph type="body" sz="quarter" idx="1"/>
          </p:nvPr>
        </p:nvSpPr>
        <p:spPr>
          <a:prstGeom prst="rect">
            <a:avLst/>
          </a:prstGeom>
        </p:spPr>
        <p:txBody>
          <a:bodyPr/>
          <a:lstStyle/>
          <a:p>
            <a:pPr/>
            <a:r>
              <a:t>Pragmatic Pod Patterns</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0" name="Shape 460"/>
          <p:cNvSpPr/>
          <p:nvPr>
            <p:ph type="sldImg"/>
          </p:nvPr>
        </p:nvSpPr>
        <p:spPr>
          <a:prstGeom prst="rect">
            <a:avLst/>
          </a:prstGeom>
        </p:spPr>
        <p:txBody>
          <a:bodyPr/>
          <a:lstStyle/>
          <a:p>
            <a:pPr/>
          </a:p>
        </p:txBody>
      </p:sp>
      <p:sp>
        <p:nvSpPr>
          <p:cNvPr id="461" name="Shape 461"/>
          <p:cNvSpPr/>
          <p:nvPr>
            <p:ph type="body" sz="quarter" idx="1"/>
          </p:nvPr>
        </p:nvSpPr>
        <p:spPr>
          <a:prstGeom prst="rect">
            <a:avLst/>
          </a:prstGeom>
        </p:spPr>
        <p:txBody>
          <a:bodyPr/>
          <a:lstStyle/>
          <a:p>
            <a:pPr/>
            <a:r>
              <a:t>In terms of giving them a version include the same kind of setup and same version.</a:t>
            </a:r>
          </a:p>
          <a:p>
            <a:pPr/>
          </a:p>
          <a:p>
            <a:pPr/>
            <a:r>
              <a:t>You don’t want teams working around issues or having huge Dockerfiles because they’re having to build in a lot of extra tools.</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8" name="Shape 468"/>
          <p:cNvSpPr/>
          <p:nvPr>
            <p:ph type="sldImg"/>
          </p:nvPr>
        </p:nvSpPr>
        <p:spPr>
          <a:prstGeom prst="rect">
            <a:avLst/>
          </a:prstGeom>
        </p:spPr>
        <p:txBody>
          <a:bodyPr/>
          <a:lstStyle/>
          <a:p>
            <a:pPr/>
          </a:p>
        </p:txBody>
      </p:sp>
      <p:sp>
        <p:nvSpPr>
          <p:cNvPr id="469" name="Shape 469"/>
          <p:cNvSpPr/>
          <p:nvPr>
            <p:ph type="body" sz="quarter" idx="1"/>
          </p:nvPr>
        </p:nvSpPr>
        <p:spPr>
          <a:prstGeom prst="rect">
            <a:avLst/>
          </a:prstGeom>
        </p:spPr>
        <p:txBody>
          <a:bodyPr/>
          <a:lstStyle/>
          <a:p>
            <a:pPr>
              <a:defRPr b="1"/>
            </a:pPr>
            <a:r>
              <a:t>25 minutes in</a:t>
            </a:r>
          </a:p>
          <a:p>
            <a:pPr>
              <a:defRPr b="1"/>
            </a:pPr>
          </a:p>
          <a:p>
            <a:pPr/>
            <a:r>
              <a:t>Docker Trusted Repository</a:t>
            </a:r>
          </a:p>
          <a:p>
            <a:pPr/>
          </a:p>
          <a:p>
            <a:pPr/>
            <a:r>
              <a:t>Mention the recent compromised container count from last year.</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6" name="Shape 476"/>
          <p:cNvSpPr/>
          <p:nvPr>
            <p:ph type="sldImg"/>
          </p:nvPr>
        </p:nvSpPr>
        <p:spPr>
          <a:prstGeom prst="rect">
            <a:avLst/>
          </a:prstGeom>
        </p:spPr>
        <p:txBody>
          <a:bodyPr/>
          <a:lstStyle/>
          <a:p>
            <a:pPr/>
          </a:p>
        </p:txBody>
      </p:sp>
      <p:sp>
        <p:nvSpPr>
          <p:cNvPr id="477" name="Shape 477"/>
          <p:cNvSpPr/>
          <p:nvPr>
            <p:ph type="body" sz="quarter" idx="1"/>
          </p:nvPr>
        </p:nvSpPr>
        <p:spPr>
          <a:prstGeom prst="rect">
            <a:avLst/>
          </a:prstGeom>
        </p:spPr>
        <p:txBody>
          <a:bodyPr/>
          <a:lstStyle/>
          <a:p>
            <a:pPr/>
            <a:r>
              <a:t>Demo of building the same Go container three times?</a:t>
            </a:r>
          </a:p>
          <a:p>
            <a:pPr/>
            <a:r>
              <a:t>5 minutes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Shape 162"/>
          <p:cNvSpPr/>
          <p:nvPr>
            <p:ph type="sldImg"/>
          </p:nvPr>
        </p:nvSpPr>
        <p:spPr>
          <a:prstGeom prst="rect">
            <a:avLst/>
          </a:prstGeom>
        </p:spPr>
        <p:txBody>
          <a:bodyPr/>
          <a:lstStyle/>
          <a:p>
            <a:pPr/>
          </a:p>
        </p:txBody>
      </p:sp>
      <p:sp>
        <p:nvSpPr>
          <p:cNvPr id="163" name="Shape 163"/>
          <p:cNvSpPr/>
          <p:nvPr>
            <p:ph type="body" sz="quarter" idx="1"/>
          </p:nvPr>
        </p:nvSpPr>
        <p:spPr>
          <a:prstGeom prst="rect">
            <a:avLst/>
          </a:prstGeom>
        </p:spPr>
        <p:txBody>
          <a:bodyPr/>
          <a:lstStyle/>
          <a:p>
            <a:pPr/>
            <a:r>
              <a:t>The snake on the right isn’t poisonous at all - so which would you rather have as a pet?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Shape 169"/>
          <p:cNvSpPr/>
          <p:nvPr>
            <p:ph type="sldImg"/>
          </p:nvPr>
        </p:nvSpPr>
        <p:spPr>
          <a:prstGeom prst="rect">
            <a:avLst/>
          </a:prstGeom>
        </p:spPr>
        <p:txBody>
          <a:bodyPr/>
          <a:lstStyle/>
          <a:p>
            <a:pPr/>
          </a:p>
        </p:txBody>
      </p:sp>
      <p:sp>
        <p:nvSpPr>
          <p:cNvPr id="170" name="Shape 170"/>
          <p:cNvSpPr/>
          <p:nvPr>
            <p:ph type="body" sz="quarter" idx="1"/>
          </p:nvPr>
        </p:nvSpPr>
        <p:spPr>
          <a:prstGeom prst="rect">
            <a:avLst/>
          </a:prstGeom>
        </p:spPr>
        <p:txBody>
          <a:bodyPr/>
          <a:lstStyle/>
          <a:p>
            <a:pPr/>
            <a:r>
              <a:t>The saw scaled viper is responsible for more deaths than any other snake in the world. It is a highly venomous snake in - but not poisonous - eat it, and you’ll be fine.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Shape 183"/>
          <p:cNvSpPr/>
          <p:nvPr>
            <p:ph type="sldImg"/>
          </p:nvPr>
        </p:nvSpPr>
        <p:spPr>
          <a:prstGeom prst="rect">
            <a:avLst/>
          </a:prstGeom>
        </p:spPr>
        <p:txBody>
          <a:bodyPr/>
          <a:lstStyle/>
          <a:p>
            <a:pPr/>
          </a:p>
        </p:txBody>
      </p:sp>
      <p:sp>
        <p:nvSpPr>
          <p:cNvPr id="184" name="Shape 184"/>
          <p:cNvSpPr/>
          <p:nvPr>
            <p:ph type="body" sz="quarter" idx="1"/>
          </p:nvPr>
        </p:nvSpPr>
        <p:spPr>
          <a:prstGeom prst="rect">
            <a:avLst/>
          </a:prstGeom>
        </p:spPr>
        <p:txBody>
          <a:bodyPr/>
          <a:lstStyle/>
          <a:p>
            <a:pPr/>
            <a:r>
              <a:t>So I think the first two really are worth bearing in mind, however it’s the latter point that I wanted to raise.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Shape 191"/>
          <p:cNvSpPr/>
          <p:nvPr>
            <p:ph type="sldImg"/>
          </p:nvPr>
        </p:nvSpPr>
        <p:spPr>
          <a:prstGeom prst="rect">
            <a:avLst/>
          </a:prstGeom>
        </p:spPr>
        <p:txBody>
          <a:bodyPr/>
          <a:lstStyle/>
          <a:p>
            <a:pPr/>
          </a:p>
        </p:txBody>
      </p:sp>
      <p:sp>
        <p:nvSpPr>
          <p:cNvPr id="192" name="Shape 192"/>
          <p:cNvSpPr/>
          <p:nvPr>
            <p:ph type="body" sz="quarter" idx="1"/>
          </p:nvPr>
        </p:nvSpPr>
        <p:spPr>
          <a:prstGeom prst="rect">
            <a:avLst/>
          </a:prstGeom>
        </p:spPr>
        <p:txBody>
          <a:bodyPr/>
          <a:lstStyle/>
          <a:p>
            <a:pPr/>
            <a:r>
              <a:t>So, some context from me.  I work in… We’re seeing clients move rapidly towards containerised infrastructure, some of our clients have moved almost entirely. I’m currently on a project for part of the UK Government which is around 90% containerised, running Docker containers in Kubernetes.  As a result one of the key questions I ask at interviews is…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Shape 200"/>
          <p:cNvSpPr/>
          <p:nvPr>
            <p:ph type="sldImg"/>
          </p:nvPr>
        </p:nvSpPr>
        <p:spPr>
          <a:prstGeom prst="rect">
            <a:avLst/>
          </a:prstGeom>
        </p:spPr>
        <p:txBody>
          <a:bodyPr/>
          <a:lstStyle/>
          <a:p>
            <a:pPr/>
          </a:p>
        </p:txBody>
      </p:sp>
      <p:sp>
        <p:nvSpPr>
          <p:cNvPr id="201" name="Shape 201"/>
          <p:cNvSpPr/>
          <p:nvPr>
            <p:ph type="body" sz="quarter" idx="1"/>
          </p:nvPr>
        </p:nvSpPr>
        <p:spPr>
          <a:prstGeom prst="rect">
            <a:avLst/>
          </a:prstGeom>
        </p:spPr>
        <p:txBody>
          <a:bodyPr/>
          <a:lstStyle/>
          <a:p>
            <a:pPr/>
            <a:r>
              <a:t>I love this question, and it feels like a general “how well do you know your stuff” question - but, this is about getting to grips with what people understand is the context and background for Docker. In my view you can’t use Docker successfully or securely if you don’t understand how it works. In this talk I’m going to be talking about some basic container security concepts that lead on from this - there are entire other talks that cover things like how JVMs interact with Docker and Kubernetes, or running NodeJS applications inside Docker.</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 name="Shape 213"/>
          <p:cNvSpPr/>
          <p:nvPr>
            <p:ph type="sldImg"/>
          </p:nvPr>
        </p:nvSpPr>
        <p:spPr>
          <a:prstGeom prst="rect">
            <a:avLst/>
          </a:prstGeom>
        </p:spPr>
        <p:txBody>
          <a:bodyPr/>
          <a:lstStyle/>
          <a:p>
            <a:pPr/>
          </a:p>
        </p:txBody>
      </p:sp>
      <p:sp>
        <p:nvSpPr>
          <p:cNvPr id="214" name="Shape 214"/>
          <p:cNvSpPr/>
          <p:nvPr>
            <p:ph type="body" sz="quarter" idx="1"/>
          </p:nvPr>
        </p:nvSpPr>
        <p:spPr>
          <a:prstGeom prst="rect">
            <a:avLst/>
          </a:prstGeom>
        </p:spPr>
        <p:txBody>
          <a:bodyPr/>
          <a:lstStyle/>
          <a:p>
            <a:pPr/>
            <a:r>
              <a:t>I think there’s only one actual quote on this list that is generally true. Getting these wrong can have a dramatic impact on the usability and security of your containers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1" name="Shape 221"/>
          <p:cNvSpPr/>
          <p:nvPr>
            <p:ph type="sldImg"/>
          </p:nvPr>
        </p:nvSpPr>
        <p:spPr>
          <a:prstGeom prst="rect">
            <a:avLst/>
          </a:prstGeom>
        </p:spPr>
        <p:txBody>
          <a:bodyPr/>
          <a:lstStyle/>
          <a:p>
            <a:pPr/>
          </a:p>
        </p:txBody>
      </p:sp>
      <p:sp>
        <p:nvSpPr>
          <p:cNvPr id="222" name="Shape 222"/>
          <p:cNvSpPr/>
          <p:nvPr>
            <p:ph type="body" sz="quarter" idx="1"/>
          </p:nvPr>
        </p:nvSpPr>
        <p:spPr>
          <a:prstGeom prst="rect">
            <a:avLst/>
          </a:prstGeom>
        </p:spPr>
        <p:txBody>
          <a:bodyPr/>
          <a:lstStyle/>
          <a:p>
            <a:pPr/>
            <a:r>
              <a:t>Ask how many people have used containers, and are using them in production.</a:t>
            </a:r>
          </a:p>
          <a:p>
            <a:pPr/>
          </a:p>
          <a:p>
            <a:pPr/>
            <a:r>
              <a:t>What containers are, and how they differ from VMs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778000" y="2298700"/>
            <a:ext cx="20828000" cy="4648200"/>
          </a:xfrm>
          <a:prstGeom prst="rect">
            <a:avLst/>
          </a:prstGeom>
        </p:spPr>
        <p:txBody>
          <a:bodyPr anchor="b"/>
          <a:lstStyle/>
          <a:p>
            <a:pPr/>
            <a:r>
              <a:t>Title Text</a:t>
            </a:r>
          </a:p>
        </p:txBody>
      </p:sp>
      <p:sp>
        <p:nvSpPr>
          <p:cNvPr id="12" name="Body Level One…"/>
          <p:cNvSpPr txBox="1"/>
          <p:nvPr>
            <p:ph type="body" sz="quarter" idx="1"/>
          </p:nvPr>
        </p:nvSpPr>
        <p:spPr>
          <a:xfrm>
            <a:off x="1778000" y="7073900"/>
            <a:ext cx="20828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2387600" y="8953500"/>
            <a:ext cx="19621500" cy="585521"/>
          </a:xfrm>
          <a:prstGeom prst="rect">
            <a:avLst/>
          </a:prstGeom>
        </p:spPr>
        <p:txBody>
          <a:bodyPr anchor="t">
            <a:spAutoFit/>
          </a:bodyPr>
          <a:lstStyle>
            <a:lvl1pPr marL="0" indent="0" algn="ctr">
              <a:spcBef>
                <a:spcPts val="0"/>
              </a:spcBef>
              <a:buSzTx/>
              <a:buNone/>
              <a:defRPr i="1" sz="3200"/>
            </a:lvl1pPr>
          </a:lstStyle>
          <a:p>
            <a:pPr/>
            <a:r>
              <a:t>–Johnny Appleseed</a:t>
            </a:r>
          </a:p>
        </p:txBody>
      </p:sp>
      <p:sp>
        <p:nvSpPr>
          <p:cNvPr id="94" name="“Type a quote here.”"/>
          <p:cNvSpPr txBox="1"/>
          <p:nvPr>
            <p:ph type="body" sz="quarter" idx="14"/>
          </p:nvPr>
        </p:nvSpPr>
        <p:spPr>
          <a:xfrm>
            <a:off x="2387600" y="6076950"/>
            <a:ext cx="19621500" cy="825500"/>
          </a:xfrm>
          <a:prstGeom prst="rect">
            <a:avLst/>
          </a:prstGeom>
        </p:spPr>
        <p:txBody>
          <a:bodyPr>
            <a:spAutoFit/>
          </a:bodyPr>
          <a:lstStyle>
            <a:lvl1pPr marL="0" indent="0" algn="ctr">
              <a:spcBef>
                <a:spcPts val="0"/>
              </a:spcBef>
              <a:buSzTx/>
              <a:buNone/>
              <a:defRPr sz="48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0" y="0"/>
            <a:ext cx="24384000" cy="16264467"/>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3">
    <p:bg>
      <p:bgPr>
        <a:solidFill>
          <a:srgbClr val="E6E7E7"/>
        </a:solidFill>
      </p:bgPr>
    </p:bg>
    <p:spTree>
      <p:nvGrpSpPr>
        <p:cNvPr id="1" name=""/>
        <p:cNvGrpSpPr/>
        <p:nvPr/>
      </p:nvGrpSpPr>
      <p:grpSpPr>
        <a:xfrm>
          <a:off x="0" y="0"/>
          <a:ext cx="0" cy="0"/>
          <a:chOff x="0" y="0"/>
          <a:chExt cx="0" cy="0"/>
        </a:xfrm>
      </p:grpSpPr>
      <p:grpSp>
        <p:nvGrpSpPr>
          <p:cNvPr id="122" name="Groupe 2"/>
          <p:cNvGrpSpPr/>
          <p:nvPr/>
        </p:nvGrpSpPr>
        <p:grpSpPr>
          <a:xfrm>
            <a:off x="24710079" y="66321"/>
            <a:ext cx="720001" cy="3600002"/>
            <a:chOff x="0" y="0"/>
            <a:chExt cx="719999" cy="3599999"/>
          </a:xfrm>
        </p:grpSpPr>
        <p:sp>
          <p:nvSpPr>
            <p:cNvPr id="117" name="Rectangle 3"/>
            <p:cNvSpPr/>
            <p:nvPr/>
          </p:nvSpPr>
          <p:spPr>
            <a:xfrm>
              <a:off x="0" y="-1"/>
              <a:ext cx="720000" cy="720001"/>
            </a:xfrm>
            <a:prstGeom prst="rect">
              <a:avLst/>
            </a:prstGeom>
            <a:solidFill>
              <a:srgbClr val="0070AD"/>
            </a:solidFill>
            <a:ln w="12700" cap="flat">
              <a:noFill/>
              <a:miter lim="400000"/>
            </a:ln>
            <a:effectLst/>
          </p:spPr>
          <p:txBody>
            <a:bodyPr wrap="square" lIns="91439" tIns="91439" rIns="91439" bIns="91439" numCol="1" anchor="ctr">
              <a:noAutofit/>
            </a:bodyPr>
            <a:lstStyle/>
            <a:p>
              <a:pPr defTabSz="1828800">
                <a:spcBef>
                  <a:spcPts val="600"/>
                </a:spcBef>
                <a:defRPr b="0" sz="1800">
                  <a:solidFill>
                    <a:srgbClr val="FFFFFF"/>
                  </a:solidFill>
                  <a:latin typeface="Verdana"/>
                  <a:ea typeface="Verdana"/>
                  <a:cs typeface="Verdana"/>
                  <a:sym typeface="Verdana"/>
                </a:defRPr>
              </a:pPr>
            </a:p>
          </p:txBody>
        </p:sp>
        <p:sp>
          <p:nvSpPr>
            <p:cNvPr id="118" name="Rectangle 4"/>
            <p:cNvSpPr/>
            <p:nvPr/>
          </p:nvSpPr>
          <p:spPr>
            <a:xfrm>
              <a:off x="0" y="719999"/>
              <a:ext cx="720000" cy="720001"/>
            </a:xfrm>
            <a:prstGeom prst="rect">
              <a:avLst/>
            </a:prstGeom>
            <a:solidFill>
              <a:srgbClr val="12ABDB"/>
            </a:solidFill>
            <a:ln w="12700" cap="flat">
              <a:noFill/>
              <a:miter lim="400000"/>
            </a:ln>
            <a:effectLst/>
          </p:spPr>
          <p:txBody>
            <a:bodyPr wrap="square" lIns="91439" tIns="91439" rIns="91439" bIns="91439" numCol="1" anchor="ctr">
              <a:noAutofit/>
            </a:bodyPr>
            <a:lstStyle/>
            <a:p>
              <a:pPr defTabSz="1828800">
                <a:spcBef>
                  <a:spcPts val="600"/>
                </a:spcBef>
                <a:defRPr b="0" sz="1800">
                  <a:solidFill>
                    <a:srgbClr val="FFFFFF"/>
                  </a:solidFill>
                  <a:latin typeface="Verdana"/>
                  <a:ea typeface="Verdana"/>
                  <a:cs typeface="Verdana"/>
                  <a:sym typeface="Verdana"/>
                </a:defRPr>
              </a:pPr>
            </a:p>
          </p:txBody>
        </p:sp>
        <p:sp>
          <p:nvSpPr>
            <p:cNvPr id="119" name="Rectangle 5"/>
            <p:cNvSpPr/>
            <p:nvPr/>
          </p:nvSpPr>
          <p:spPr>
            <a:xfrm>
              <a:off x="0" y="1439999"/>
              <a:ext cx="720000" cy="720001"/>
            </a:xfrm>
            <a:prstGeom prst="rect">
              <a:avLst/>
            </a:prstGeom>
            <a:solidFill>
              <a:srgbClr val="2B143D"/>
            </a:solidFill>
            <a:ln w="12700" cap="flat">
              <a:noFill/>
              <a:miter lim="400000"/>
            </a:ln>
            <a:effectLst/>
          </p:spPr>
          <p:txBody>
            <a:bodyPr wrap="square" lIns="91439" tIns="91439" rIns="91439" bIns="91439" numCol="1" anchor="ctr">
              <a:noAutofit/>
            </a:bodyPr>
            <a:lstStyle/>
            <a:p>
              <a:pPr defTabSz="1828800">
                <a:spcBef>
                  <a:spcPts val="600"/>
                </a:spcBef>
                <a:defRPr b="0" sz="1800">
                  <a:solidFill>
                    <a:srgbClr val="FFFFFF"/>
                  </a:solidFill>
                  <a:latin typeface="Verdana"/>
                  <a:ea typeface="Verdana"/>
                  <a:cs typeface="Verdana"/>
                  <a:sym typeface="Verdana"/>
                </a:defRPr>
              </a:pPr>
            </a:p>
          </p:txBody>
        </p:sp>
        <p:sp>
          <p:nvSpPr>
            <p:cNvPr id="120" name="Rectangle 6"/>
            <p:cNvSpPr/>
            <p:nvPr/>
          </p:nvSpPr>
          <p:spPr>
            <a:xfrm>
              <a:off x="0" y="2159999"/>
              <a:ext cx="720000" cy="720001"/>
            </a:xfrm>
            <a:prstGeom prst="rect">
              <a:avLst/>
            </a:prstGeom>
            <a:solidFill>
              <a:srgbClr val="FF304C"/>
            </a:solidFill>
            <a:ln w="12700" cap="flat">
              <a:noFill/>
              <a:miter lim="400000"/>
            </a:ln>
            <a:effectLst/>
          </p:spPr>
          <p:txBody>
            <a:bodyPr wrap="square" lIns="91439" tIns="91439" rIns="91439" bIns="91439" numCol="1" anchor="ctr">
              <a:noAutofit/>
            </a:bodyPr>
            <a:lstStyle/>
            <a:p>
              <a:pPr defTabSz="1828800">
                <a:spcBef>
                  <a:spcPts val="600"/>
                </a:spcBef>
                <a:defRPr b="0" sz="1800">
                  <a:solidFill>
                    <a:srgbClr val="FFFFFF"/>
                  </a:solidFill>
                  <a:latin typeface="Verdana"/>
                  <a:ea typeface="Verdana"/>
                  <a:cs typeface="Verdana"/>
                  <a:sym typeface="Verdana"/>
                </a:defRPr>
              </a:pPr>
            </a:p>
          </p:txBody>
        </p:sp>
        <p:sp>
          <p:nvSpPr>
            <p:cNvPr id="121" name="Rectangle 7"/>
            <p:cNvSpPr/>
            <p:nvPr/>
          </p:nvSpPr>
          <p:spPr>
            <a:xfrm>
              <a:off x="0" y="2879999"/>
              <a:ext cx="720000" cy="720001"/>
            </a:xfrm>
            <a:prstGeom prst="rect">
              <a:avLst/>
            </a:prstGeom>
            <a:solidFill>
              <a:srgbClr val="95E616"/>
            </a:solidFill>
            <a:ln w="12700" cap="flat">
              <a:noFill/>
              <a:miter lim="400000"/>
            </a:ln>
            <a:effectLst/>
          </p:spPr>
          <p:txBody>
            <a:bodyPr wrap="square" lIns="91439" tIns="91439" rIns="91439" bIns="91439" numCol="1" anchor="ctr">
              <a:noAutofit/>
            </a:bodyPr>
            <a:lstStyle/>
            <a:p>
              <a:pPr defTabSz="1828800">
                <a:spcBef>
                  <a:spcPts val="600"/>
                </a:spcBef>
                <a:defRPr b="0" sz="1800">
                  <a:solidFill>
                    <a:srgbClr val="FFFFFF"/>
                  </a:solidFill>
                  <a:latin typeface="Verdana"/>
                  <a:ea typeface="Verdana"/>
                  <a:cs typeface="Verdana"/>
                  <a:sym typeface="Verdana"/>
                </a:defRPr>
              </a:pPr>
            </a:p>
          </p:txBody>
        </p:sp>
      </p:grpSp>
      <p:sp>
        <p:nvSpPr>
          <p:cNvPr id="123" name="Freeform 6"/>
          <p:cNvSpPr/>
          <p:nvPr/>
        </p:nvSpPr>
        <p:spPr>
          <a:xfrm>
            <a:off x="7543800" y="3695701"/>
            <a:ext cx="16840200" cy="100203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2" y="21422"/>
                </a:moveTo>
                <a:lnTo>
                  <a:pt x="21592" y="6611"/>
                </a:lnTo>
                <a:lnTo>
                  <a:pt x="21576" y="6584"/>
                </a:lnTo>
                <a:lnTo>
                  <a:pt x="21559" y="6598"/>
                </a:lnTo>
                <a:lnTo>
                  <a:pt x="21519" y="6625"/>
                </a:lnTo>
                <a:lnTo>
                  <a:pt x="21315" y="6789"/>
                </a:lnTo>
                <a:lnTo>
                  <a:pt x="21111" y="6926"/>
                </a:lnTo>
                <a:lnTo>
                  <a:pt x="20900" y="7049"/>
                </a:lnTo>
                <a:lnTo>
                  <a:pt x="20688" y="7145"/>
                </a:lnTo>
                <a:lnTo>
                  <a:pt x="20411" y="7268"/>
                </a:lnTo>
                <a:lnTo>
                  <a:pt x="20134" y="7364"/>
                </a:lnTo>
                <a:lnTo>
                  <a:pt x="19857" y="7433"/>
                </a:lnTo>
                <a:lnTo>
                  <a:pt x="19572" y="7487"/>
                </a:lnTo>
                <a:lnTo>
                  <a:pt x="19287" y="7529"/>
                </a:lnTo>
                <a:lnTo>
                  <a:pt x="19010" y="7556"/>
                </a:lnTo>
                <a:lnTo>
                  <a:pt x="18725" y="7556"/>
                </a:lnTo>
                <a:lnTo>
                  <a:pt x="18440" y="7542"/>
                </a:lnTo>
                <a:lnTo>
                  <a:pt x="18065" y="7515"/>
                </a:lnTo>
                <a:lnTo>
                  <a:pt x="17690" y="7460"/>
                </a:lnTo>
                <a:lnTo>
                  <a:pt x="17324" y="7392"/>
                </a:lnTo>
                <a:lnTo>
                  <a:pt x="16957" y="7310"/>
                </a:lnTo>
                <a:lnTo>
                  <a:pt x="16591" y="7214"/>
                </a:lnTo>
                <a:lnTo>
                  <a:pt x="15858" y="6967"/>
                </a:lnTo>
                <a:lnTo>
                  <a:pt x="15500" y="6817"/>
                </a:lnTo>
                <a:lnTo>
                  <a:pt x="14905" y="6570"/>
                </a:lnTo>
                <a:lnTo>
                  <a:pt x="14327" y="6283"/>
                </a:lnTo>
                <a:lnTo>
                  <a:pt x="13748" y="5982"/>
                </a:lnTo>
                <a:lnTo>
                  <a:pt x="13178" y="5667"/>
                </a:lnTo>
                <a:lnTo>
                  <a:pt x="12608" y="5325"/>
                </a:lnTo>
                <a:lnTo>
                  <a:pt x="12038" y="4955"/>
                </a:lnTo>
                <a:lnTo>
                  <a:pt x="11476" y="4586"/>
                </a:lnTo>
                <a:lnTo>
                  <a:pt x="10914" y="4189"/>
                </a:lnTo>
                <a:lnTo>
                  <a:pt x="10271" y="3723"/>
                </a:lnTo>
                <a:lnTo>
                  <a:pt x="9635" y="3244"/>
                </a:lnTo>
                <a:lnTo>
                  <a:pt x="9000" y="2751"/>
                </a:lnTo>
                <a:lnTo>
                  <a:pt x="7746" y="1711"/>
                </a:lnTo>
                <a:lnTo>
                  <a:pt x="7119" y="1177"/>
                </a:lnTo>
                <a:lnTo>
                  <a:pt x="6500" y="630"/>
                </a:lnTo>
                <a:lnTo>
                  <a:pt x="5889" y="68"/>
                </a:lnTo>
                <a:lnTo>
                  <a:pt x="5840" y="27"/>
                </a:lnTo>
                <a:lnTo>
                  <a:pt x="5832" y="0"/>
                </a:lnTo>
                <a:lnTo>
                  <a:pt x="5799" y="0"/>
                </a:lnTo>
                <a:lnTo>
                  <a:pt x="5237" y="602"/>
                </a:lnTo>
                <a:lnTo>
                  <a:pt x="4919" y="958"/>
                </a:lnTo>
                <a:lnTo>
                  <a:pt x="4300" y="1697"/>
                </a:lnTo>
                <a:lnTo>
                  <a:pt x="3999" y="2081"/>
                </a:lnTo>
                <a:lnTo>
                  <a:pt x="3706" y="2478"/>
                </a:lnTo>
                <a:lnTo>
                  <a:pt x="3413" y="2888"/>
                </a:lnTo>
                <a:lnTo>
                  <a:pt x="3136" y="3313"/>
                </a:lnTo>
                <a:lnTo>
                  <a:pt x="2859" y="3751"/>
                </a:lnTo>
                <a:lnTo>
                  <a:pt x="2688" y="4052"/>
                </a:lnTo>
                <a:lnTo>
                  <a:pt x="2517" y="4339"/>
                </a:lnTo>
                <a:lnTo>
                  <a:pt x="2354" y="4640"/>
                </a:lnTo>
                <a:lnTo>
                  <a:pt x="2191" y="4955"/>
                </a:lnTo>
                <a:lnTo>
                  <a:pt x="2036" y="5256"/>
                </a:lnTo>
                <a:lnTo>
                  <a:pt x="1890" y="5571"/>
                </a:lnTo>
                <a:lnTo>
                  <a:pt x="1596" y="6228"/>
                </a:lnTo>
                <a:lnTo>
                  <a:pt x="1466" y="6557"/>
                </a:lnTo>
                <a:lnTo>
                  <a:pt x="1205" y="7241"/>
                </a:lnTo>
                <a:lnTo>
                  <a:pt x="977" y="7953"/>
                </a:lnTo>
                <a:lnTo>
                  <a:pt x="863" y="8322"/>
                </a:lnTo>
                <a:lnTo>
                  <a:pt x="766" y="8692"/>
                </a:lnTo>
                <a:lnTo>
                  <a:pt x="668" y="9075"/>
                </a:lnTo>
                <a:lnTo>
                  <a:pt x="554" y="9527"/>
                </a:lnTo>
                <a:lnTo>
                  <a:pt x="375" y="10458"/>
                </a:lnTo>
                <a:lnTo>
                  <a:pt x="293" y="10923"/>
                </a:lnTo>
                <a:lnTo>
                  <a:pt x="228" y="11402"/>
                </a:lnTo>
                <a:lnTo>
                  <a:pt x="114" y="12360"/>
                </a:lnTo>
                <a:lnTo>
                  <a:pt x="73" y="12840"/>
                </a:lnTo>
                <a:lnTo>
                  <a:pt x="41" y="13401"/>
                </a:lnTo>
                <a:lnTo>
                  <a:pt x="16" y="13948"/>
                </a:lnTo>
                <a:lnTo>
                  <a:pt x="16" y="14017"/>
                </a:lnTo>
                <a:lnTo>
                  <a:pt x="8" y="14044"/>
                </a:lnTo>
                <a:lnTo>
                  <a:pt x="0" y="14058"/>
                </a:lnTo>
                <a:lnTo>
                  <a:pt x="0" y="15824"/>
                </a:lnTo>
                <a:lnTo>
                  <a:pt x="16" y="15878"/>
                </a:lnTo>
                <a:lnTo>
                  <a:pt x="24" y="15947"/>
                </a:lnTo>
                <a:lnTo>
                  <a:pt x="24" y="16084"/>
                </a:lnTo>
                <a:lnTo>
                  <a:pt x="57" y="16782"/>
                </a:lnTo>
                <a:lnTo>
                  <a:pt x="106" y="17466"/>
                </a:lnTo>
                <a:lnTo>
                  <a:pt x="163" y="18151"/>
                </a:lnTo>
                <a:lnTo>
                  <a:pt x="228" y="18835"/>
                </a:lnTo>
                <a:lnTo>
                  <a:pt x="310" y="19519"/>
                </a:lnTo>
                <a:lnTo>
                  <a:pt x="407" y="20190"/>
                </a:lnTo>
                <a:lnTo>
                  <a:pt x="505" y="20875"/>
                </a:lnTo>
                <a:lnTo>
                  <a:pt x="611" y="21545"/>
                </a:lnTo>
                <a:lnTo>
                  <a:pt x="627" y="21600"/>
                </a:lnTo>
                <a:lnTo>
                  <a:pt x="21600" y="21600"/>
                </a:lnTo>
                <a:lnTo>
                  <a:pt x="21592" y="21422"/>
                </a:lnTo>
                <a:close/>
              </a:path>
            </a:pathLst>
          </a:custGeom>
          <a:solidFill>
            <a:srgbClr val="12ABDB"/>
          </a:solidFill>
          <a:ln w="12700">
            <a:miter lim="400000"/>
          </a:ln>
        </p:spPr>
        <p:txBody>
          <a:bodyPr tIns="91439" bIns="91439"/>
          <a:lstStyle/>
          <a:p>
            <a:pPr algn="l" defTabSz="1828800">
              <a:defRPr b="0" sz="3600">
                <a:latin typeface="Verdana"/>
                <a:ea typeface="Verdana"/>
                <a:cs typeface="Verdana"/>
                <a:sym typeface="Verdana"/>
              </a:defRPr>
            </a:pPr>
          </a:p>
        </p:txBody>
      </p:sp>
      <p:sp>
        <p:nvSpPr>
          <p:cNvPr id="124" name="Title Text"/>
          <p:cNvSpPr txBox="1"/>
          <p:nvPr>
            <p:ph type="title"/>
          </p:nvPr>
        </p:nvSpPr>
        <p:spPr>
          <a:xfrm>
            <a:off x="10032997" y="7288303"/>
            <a:ext cx="13798551" cy="2899795"/>
          </a:xfrm>
          <a:prstGeom prst="rect">
            <a:avLst/>
          </a:prstGeom>
        </p:spPr>
        <p:txBody>
          <a:bodyPr lIns="0" tIns="0" rIns="0" bIns="0" anchor="b"/>
          <a:lstStyle>
            <a:lvl1pPr algn="l" defTabSz="1828800">
              <a:lnSpc>
                <a:spcPts val="6000"/>
              </a:lnSpc>
              <a:defRPr sz="5200">
                <a:solidFill>
                  <a:srgbClr val="FFFFFF"/>
                </a:solidFill>
                <a:latin typeface="Verdana"/>
                <a:ea typeface="Verdana"/>
                <a:cs typeface="Verdana"/>
                <a:sym typeface="Verdana"/>
              </a:defRPr>
            </a:lvl1pPr>
          </a:lstStyle>
          <a:p>
            <a:pPr/>
            <a:r>
              <a:t>Title Text</a:t>
            </a:r>
          </a:p>
        </p:txBody>
      </p:sp>
      <p:sp>
        <p:nvSpPr>
          <p:cNvPr id="125" name="Body Level One…"/>
          <p:cNvSpPr txBox="1"/>
          <p:nvPr>
            <p:ph type="body" sz="quarter" idx="1"/>
          </p:nvPr>
        </p:nvSpPr>
        <p:spPr>
          <a:xfrm>
            <a:off x="10032997" y="10473845"/>
            <a:ext cx="13798551" cy="2447927"/>
          </a:xfrm>
          <a:prstGeom prst="rect">
            <a:avLst/>
          </a:prstGeom>
        </p:spPr>
        <p:txBody>
          <a:bodyPr lIns="0" tIns="0" rIns="0" bIns="0" anchor="t"/>
          <a:lstStyle>
            <a:lvl1pPr marL="0" indent="0" defTabSz="1828800">
              <a:lnSpc>
                <a:spcPts val="3600"/>
              </a:lnSpc>
              <a:spcBef>
                <a:spcPts val="0"/>
              </a:spcBef>
              <a:buSzTx/>
              <a:buNone/>
              <a:defRPr sz="3200">
                <a:solidFill>
                  <a:srgbClr val="FFFFFF"/>
                </a:solidFill>
                <a:latin typeface="Verdana"/>
                <a:ea typeface="Verdana"/>
                <a:cs typeface="Verdana"/>
                <a:sym typeface="Verdana"/>
              </a:defRPr>
            </a:lvl1pPr>
            <a:lvl2pPr marL="679273" indent="-318911" defTabSz="1828800">
              <a:lnSpc>
                <a:spcPts val="3600"/>
              </a:lnSpc>
              <a:spcBef>
                <a:spcPts val="0"/>
              </a:spcBef>
              <a:buSzPct val="100000"/>
              <a:defRPr sz="3200">
                <a:solidFill>
                  <a:srgbClr val="FFFFFF"/>
                </a:solidFill>
                <a:latin typeface="Verdana"/>
                <a:ea typeface="Verdana"/>
                <a:cs typeface="Verdana"/>
                <a:sym typeface="Verdana"/>
              </a:defRPr>
            </a:lvl2pPr>
            <a:lvl3pPr marL="1079500" indent="-358775" defTabSz="1828800">
              <a:lnSpc>
                <a:spcPts val="3600"/>
              </a:lnSpc>
              <a:spcBef>
                <a:spcPts val="0"/>
              </a:spcBef>
              <a:buSzPct val="100000"/>
              <a:defRPr sz="3200">
                <a:solidFill>
                  <a:srgbClr val="FFFFFF"/>
                </a:solidFill>
                <a:latin typeface="Verdana"/>
                <a:ea typeface="Verdana"/>
                <a:cs typeface="Verdana"/>
                <a:sym typeface="Verdana"/>
              </a:defRPr>
            </a:lvl3pPr>
            <a:lvl4pPr marL="1491116" indent="-410029" defTabSz="1828800">
              <a:lnSpc>
                <a:spcPts val="3600"/>
              </a:lnSpc>
              <a:spcBef>
                <a:spcPts val="0"/>
              </a:spcBef>
              <a:buSzPct val="100000"/>
              <a:defRPr sz="3200">
                <a:solidFill>
                  <a:srgbClr val="FFFFFF"/>
                </a:solidFill>
                <a:latin typeface="Verdana"/>
                <a:ea typeface="Verdana"/>
                <a:cs typeface="Verdana"/>
                <a:sym typeface="Verdana"/>
              </a:defRPr>
            </a:lvl4pPr>
            <a:lvl5pPr marL="1851479" indent="-410029" defTabSz="1828800">
              <a:lnSpc>
                <a:spcPts val="3600"/>
              </a:lnSpc>
              <a:spcBef>
                <a:spcPts val="0"/>
              </a:spcBef>
              <a:buSzPct val="100000"/>
              <a:defRPr sz="3200">
                <a:solidFill>
                  <a:srgbClr val="FFFFFF"/>
                </a:solidFill>
                <a:latin typeface="Verdana"/>
                <a:ea typeface="Verdana"/>
                <a:cs typeface="Verdana"/>
                <a:sym typeface="Verdana"/>
              </a:defRPr>
            </a:lvl5pPr>
          </a:lstStyle>
          <a:p>
            <a:pPr/>
            <a:r>
              <a:t>Body Level One</a:t>
            </a:r>
          </a:p>
          <a:p>
            <a:pPr lvl="1"/>
            <a:r>
              <a:t>Body Level Two</a:t>
            </a:r>
          </a:p>
          <a:p>
            <a:pPr lvl="2"/>
            <a:r>
              <a:t>Body Level Three</a:t>
            </a:r>
          </a:p>
          <a:p>
            <a:pPr lvl="3"/>
            <a:r>
              <a:t>Body Level Four</a:t>
            </a:r>
          </a:p>
          <a:p>
            <a:pPr lvl="4"/>
            <a:r>
              <a:t>Body Level Five</a:t>
            </a:r>
          </a:p>
        </p:txBody>
      </p:sp>
      <p:grpSp>
        <p:nvGrpSpPr>
          <p:cNvPr id="131" name="Group 14"/>
          <p:cNvGrpSpPr/>
          <p:nvPr/>
        </p:nvGrpSpPr>
        <p:grpSpPr>
          <a:xfrm>
            <a:off x="815975" y="1391403"/>
            <a:ext cx="10080002" cy="2247308"/>
            <a:chOff x="0" y="0"/>
            <a:chExt cx="10080000" cy="2247306"/>
          </a:xfrm>
        </p:grpSpPr>
        <p:sp>
          <p:nvSpPr>
            <p:cNvPr id="126" name="Freeform 11"/>
            <p:cNvSpPr/>
            <p:nvPr/>
          </p:nvSpPr>
          <p:spPr>
            <a:xfrm>
              <a:off x="8914509" y="687340"/>
              <a:ext cx="1165492" cy="9473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286" y="15008"/>
                  </a:moveTo>
                  <a:cubicBezTo>
                    <a:pt x="18400" y="15008"/>
                    <a:pt x="21486" y="10940"/>
                    <a:pt x="21600" y="6031"/>
                  </a:cubicBezTo>
                  <a:cubicBezTo>
                    <a:pt x="21257" y="3927"/>
                    <a:pt x="20686" y="0"/>
                    <a:pt x="16229" y="0"/>
                  </a:cubicBezTo>
                  <a:cubicBezTo>
                    <a:pt x="11314" y="0"/>
                    <a:pt x="9600" y="8416"/>
                    <a:pt x="5714" y="13886"/>
                  </a:cubicBezTo>
                  <a:cubicBezTo>
                    <a:pt x="5371" y="16971"/>
                    <a:pt x="2971" y="19636"/>
                    <a:pt x="0" y="20197"/>
                  </a:cubicBezTo>
                  <a:cubicBezTo>
                    <a:pt x="686" y="21039"/>
                    <a:pt x="2286" y="21600"/>
                    <a:pt x="4229" y="21600"/>
                  </a:cubicBezTo>
                  <a:cubicBezTo>
                    <a:pt x="7771" y="21600"/>
                    <a:pt x="12114" y="20338"/>
                    <a:pt x="14286" y="17532"/>
                  </a:cubicBezTo>
                  <a:cubicBezTo>
                    <a:pt x="11314" y="17673"/>
                    <a:pt x="9371" y="15288"/>
                    <a:pt x="9257" y="11922"/>
                  </a:cubicBezTo>
                  <a:cubicBezTo>
                    <a:pt x="10629" y="14166"/>
                    <a:pt x="12343" y="15008"/>
                    <a:pt x="14286" y="15008"/>
                  </a:cubicBezTo>
                </a:path>
              </a:pathLst>
            </a:custGeom>
            <a:solidFill>
              <a:srgbClr val="12ABDB"/>
            </a:solidFill>
            <a:ln w="12700" cap="flat">
              <a:noFill/>
              <a:miter lim="400000"/>
            </a:ln>
            <a:effectLst/>
          </p:spPr>
          <p:txBody>
            <a:bodyPr wrap="square" lIns="91439" tIns="91439" rIns="91439" bIns="91439" numCol="1" anchor="t">
              <a:noAutofit/>
            </a:bodyPr>
            <a:lstStyle/>
            <a:p>
              <a:pPr algn="l" defTabSz="1828800">
                <a:defRPr b="0" sz="3600">
                  <a:latin typeface="Verdana"/>
                  <a:ea typeface="Verdana"/>
                  <a:cs typeface="Verdana"/>
                  <a:sym typeface="Verdana"/>
                </a:defRPr>
              </a:pPr>
            </a:p>
          </p:txBody>
        </p:sp>
        <p:sp>
          <p:nvSpPr>
            <p:cNvPr id="127" name="Freeform 12"/>
            <p:cNvSpPr/>
            <p:nvPr/>
          </p:nvSpPr>
          <p:spPr>
            <a:xfrm>
              <a:off x="-1" y="32871"/>
              <a:ext cx="8194299" cy="22144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063" y="7100"/>
                  </a:moveTo>
                  <a:cubicBezTo>
                    <a:pt x="21063" y="5957"/>
                    <a:pt x="21047" y="5174"/>
                    <a:pt x="20836" y="5174"/>
                  </a:cubicBezTo>
                  <a:cubicBezTo>
                    <a:pt x="20738" y="5174"/>
                    <a:pt x="20705" y="5235"/>
                    <a:pt x="20624" y="5355"/>
                  </a:cubicBezTo>
                  <a:cubicBezTo>
                    <a:pt x="20689" y="9206"/>
                    <a:pt x="20461" y="12635"/>
                    <a:pt x="20169" y="12635"/>
                  </a:cubicBezTo>
                  <a:cubicBezTo>
                    <a:pt x="19795" y="12635"/>
                    <a:pt x="19973" y="4332"/>
                    <a:pt x="19177" y="4332"/>
                  </a:cubicBezTo>
                  <a:cubicBezTo>
                    <a:pt x="18428" y="4332"/>
                    <a:pt x="18331" y="10950"/>
                    <a:pt x="18249" y="10950"/>
                  </a:cubicBezTo>
                  <a:cubicBezTo>
                    <a:pt x="18184" y="10950"/>
                    <a:pt x="18184" y="9206"/>
                    <a:pt x="18184" y="7882"/>
                  </a:cubicBezTo>
                  <a:cubicBezTo>
                    <a:pt x="18217" y="7220"/>
                    <a:pt x="18233" y="6679"/>
                    <a:pt x="18233" y="6257"/>
                  </a:cubicBezTo>
                  <a:cubicBezTo>
                    <a:pt x="18233" y="5596"/>
                    <a:pt x="18168" y="4573"/>
                    <a:pt x="17778" y="5054"/>
                  </a:cubicBezTo>
                  <a:cubicBezTo>
                    <a:pt x="17794" y="9807"/>
                    <a:pt x="17534" y="12695"/>
                    <a:pt x="17257" y="12695"/>
                  </a:cubicBezTo>
                  <a:cubicBezTo>
                    <a:pt x="16834" y="12695"/>
                    <a:pt x="16818" y="8363"/>
                    <a:pt x="16818" y="7220"/>
                  </a:cubicBezTo>
                  <a:cubicBezTo>
                    <a:pt x="16818" y="6077"/>
                    <a:pt x="16851" y="4513"/>
                    <a:pt x="16379" y="5054"/>
                  </a:cubicBezTo>
                  <a:cubicBezTo>
                    <a:pt x="16314" y="9206"/>
                    <a:pt x="16021" y="12274"/>
                    <a:pt x="15842" y="12274"/>
                  </a:cubicBezTo>
                  <a:cubicBezTo>
                    <a:pt x="15566" y="12274"/>
                    <a:pt x="15614" y="5174"/>
                    <a:pt x="15029" y="5174"/>
                  </a:cubicBezTo>
                  <a:cubicBezTo>
                    <a:pt x="14492" y="5174"/>
                    <a:pt x="14330" y="11913"/>
                    <a:pt x="14216" y="11913"/>
                  </a:cubicBezTo>
                  <a:cubicBezTo>
                    <a:pt x="14004" y="11913"/>
                    <a:pt x="14264" y="4332"/>
                    <a:pt x="13500" y="4332"/>
                  </a:cubicBezTo>
                  <a:cubicBezTo>
                    <a:pt x="13093" y="4332"/>
                    <a:pt x="12931" y="6859"/>
                    <a:pt x="12768" y="9687"/>
                  </a:cubicBezTo>
                  <a:cubicBezTo>
                    <a:pt x="12752" y="10228"/>
                    <a:pt x="12719" y="10289"/>
                    <a:pt x="12703" y="9627"/>
                  </a:cubicBezTo>
                  <a:cubicBezTo>
                    <a:pt x="12703" y="9145"/>
                    <a:pt x="12703" y="8544"/>
                    <a:pt x="12703" y="8062"/>
                  </a:cubicBezTo>
                  <a:cubicBezTo>
                    <a:pt x="12898" y="5174"/>
                    <a:pt x="12654" y="4152"/>
                    <a:pt x="12296" y="4874"/>
                  </a:cubicBezTo>
                  <a:cubicBezTo>
                    <a:pt x="12410" y="10168"/>
                    <a:pt x="11760" y="12755"/>
                    <a:pt x="11255" y="12755"/>
                  </a:cubicBezTo>
                  <a:cubicBezTo>
                    <a:pt x="11077" y="12755"/>
                    <a:pt x="10930" y="12455"/>
                    <a:pt x="10833" y="12033"/>
                  </a:cubicBezTo>
                  <a:cubicBezTo>
                    <a:pt x="11434" y="10650"/>
                    <a:pt x="11695" y="9085"/>
                    <a:pt x="11695" y="7581"/>
                  </a:cubicBezTo>
                  <a:cubicBezTo>
                    <a:pt x="11695" y="5896"/>
                    <a:pt x="11451" y="4934"/>
                    <a:pt x="11011" y="4934"/>
                  </a:cubicBezTo>
                  <a:cubicBezTo>
                    <a:pt x="10410" y="4934"/>
                    <a:pt x="10084" y="7220"/>
                    <a:pt x="10084" y="9145"/>
                  </a:cubicBezTo>
                  <a:cubicBezTo>
                    <a:pt x="10084" y="10168"/>
                    <a:pt x="10133" y="11071"/>
                    <a:pt x="10214" y="11793"/>
                  </a:cubicBezTo>
                  <a:cubicBezTo>
                    <a:pt x="10019" y="12154"/>
                    <a:pt x="9824" y="12455"/>
                    <a:pt x="9645" y="12755"/>
                  </a:cubicBezTo>
                  <a:cubicBezTo>
                    <a:pt x="9629" y="10770"/>
                    <a:pt x="9564" y="8724"/>
                    <a:pt x="9515" y="6799"/>
                  </a:cubicBezTo>
                  <a:cubicBezTo>
                    <a:pt x="9206" y="6438"/>
                    <a:pt x="9108" y="7040"/>
                    <a:pt x="9092" y="8062"/>
                  </a:cubicBezTo>
                  <a:cubicBezTo>
                    <a:pt x="9027" y="10469"/>
                    <a:pt x="8783" y="11913"/>
                    <a:pt x="8572" y="11913"/>
                  </a:cubicBezTo>
                  <a:cubicBezTo>
                    <a:pt x="8425" y="11913"/>
                    <a:pt x="8328" y="11191"/>
                    <a:pt x="8311" y="10469"/>
                  </a:cubicBezTo>
                  <a:cubicBezTo>
                    <a:pt x="8246" y="6618"/>
                    <a:pt x="9092" y="5535"/>
                    <a:pt x="9531" y="6137"/>
                  </a:cubicBezTo>
                  <a:cubicBezTo>
                    <a:pt x="9629" y="5295"/>
                    <a:pt x="9515" y="4633"/>
                    <a:pt x="9125" y="4633"/>
                  </a:cubicBezTo>
                  <a:cubicBezTo>
                    <a:pt x="8637" y="4633"/>
                    <a:pt x="8279" y="5716"/>
                    <a:pt x="8019" y="7100"/>
                  </a:cubicBezTo>
                  <a:cubicBezTo>
                    <a:pt x="7840" y="8062"/>
                    <a:pt x="7645" y="8724"/>
                    <a:pt x="7368" y="9506"/>
                  </a:cubicBezTo>
                  <a:cubicBezTo>
                    <a:pt x="7384" y="9266"/>
                    <a:pt x="7384" y="9025"/>
                    <a:pt x="7384" y="8845"/>
                  </a:cubicBezTo>
                  <a:cubicBezTo>
                    <a:pt x="7384" y="6137"/>
                    <a:pt x="6994" y="4934"/>
                    <a:pt x="6604" y="4934"/>
                  </a:cubicBezTo>
                  <a:cubicBezTo>
                    <a:pt x="6295" y="4934"/>
                    <a:pt x="6099" y="5656"/>
                    <a:pt x="5986" y="6679"/>
                  </a:cubicBezTo>
                  <a:cubicBezTo>
                    <a:pt x="5953" y="5656"/>
                    <a:pt x="5904" y="5174"/>
                    <a:pt x="5742" y="5174"/>
                  </a:cubicBezTo>
                  <a:cubicBezTo>
                    <a:pt x="5660" y="5174"/>
                    <a:pt x="5563" y="5235"/>
                    <a:pt x="5449" y="5415"/>
                  </a:cubicBezTo>
                  <a:cubicBezTo>
                    <a:pt x="5498" y="6017"/>
                    <a:pt x="5530" y="7340"/>
                    <a:pt x="5530" y="8243"/>
                  </a:cubicBezTo>
                  <a:cubicBezTo>
                    <a:pt x="5530" y="11492"/>
                    <a:pt x="5270" y="12936"/>
                    <a:pt x="5026" y="12936"/>
                  </a:cubicBezTo>
                  <a:cubicBezTo>
                    <a:pt x="4749" y="12936"/>
                    <a:pt x="4717" y="9085"/>
                    <a:pt x="4684" y="7581"/>
                  </a:cubicBezTo>
                  <a:cubicBezTo>
                    <a:pt x="4652" y="7521"/>
                    <a:pt x="4619" y="7461"/>
                    <a:pt x="4554" y="7461"/>
                  </a:cubicBezTo>
                  <a:cubicBezTo>
                    <a:pt x="4294" y="7461"/>
                    <a:pt x="4261" y="8724"/>
                    <a:pt x="4213" y="9867"/>
                  </a:cubicBezTo>
                  <a:cubicBezTo>
                    <a:pt x="4131" y="11131"/>
                    <a:pt x="3936" y="12695"/>
                    <a:pt x="3643" y="12695"/>
                  </a:cubicBezTo>
                  <a:cubicBezTo>
                    <a:pt x="3481" y="12695"/>
                    <a:pt x="3367" y="12094"/>
                    <a:pt x="3351" y="10950"/>
                  </a:cubicBezTo>
                  <a:cubicBezTo>
                    <a:pt x="3318" y="8664"/>
                    <a:pt x="3839" y="5957"/>
                    <a:pt x="4652" y="6799"/>
                  </a:cubicBezTo>
                  <a:cubicBezTo>
                    <a:pt x="4749" y="5896"/>
                    <a:pt x="4587" y="5174"/>
                    <a:pt x="4245" y="5174"/>
                  </a:cubicBezTo>
                  <a:cubicBezTo>
                    <a:pt x="3660" y="5174"/>
                    <a:pt x="3172" y="6799"/>
                    <a:pt x="2960" y="8724"/>
                  </a:cubicBezTo>
                  <a:cubicBezTo>
                    <a:pt x="2749" y="10529"/>
                    <a:pt x="2358" y="13116"/>
                    <a:pt x="1594" y="13116"/>
                  </a:cubicBezTo>
                  <a:cubicBezTo>
                    <a:pt x="1057" y="13116"/>
                    <a:pt x="634" y="11372"/>
                    <a:pt x="634" y="7701"/>
                  </a:cubicBezTo>
                  <a:cubicBezTo>
                    <a:pt x="634" y="4513"/>
                    <a:pt x="1171" y="1504"/>
                    <a:pt x="1757" y="1504"/>
                  </a:cubicBezTo>
                  <a:cubicBezTo>
                    <a:pt x="2147" y="1504"/>
                    <a:pt x="2245" y="3008"/>
                    <a:pt x="2212" y="4332"/>
                  </a:cubicBezTo>
                  <a:cubicBezTo>
                    <a:pt x="2423" y="4994"/>
                    <a:pt x="2765" y="4392"/>
                    <a:pt x="2765" y="2828"/>
                  </a:cubicBezTo>
                  <a:cubicBezTo>
                    <a:pt x="2765" y="1805"/>
                    <a:pt x="2537" y="0"/>
                    <a:pt x="1773" y="0"/>
                  </a:cubicBezTo>
                  <a:cubicBezTo>
                    <a:pt x="830" y="0"/>
                    <a:pt x="0" y="3430"/>
                    <a:pt x="0" y="7942"/>
                  </a:cubicBezTo>
                  <a:cubicBezTo>
                    <a:pt x="0" y="12394"/>
                    <a:pt x="618" y="14982"/>
                    <a:pt x="1464" y="14982"/>
                  </a:cubicBezTo>
                  <a:cubicBezTo>
                    <a:pt x="2001" y="14982"/>
                    <a:pt x="2505" y="13838"/>
                    <a:pt x="2863" y="11733"/>
                  </a:cubicBezTo>
                  <a:cubicBezTo>
                    <a:pt x="2944" y="13598"/>
                    <a:pt x="3286" y="14320"/>
                    <a:pt x="3546" y="14320"/>
                  </a:cubicBezTo>
                  <a:cubicBezTo>
                    <a:pt x="3952" y="14320"/>
                    <a:pt x="4229" y="13357"/>
                    <a:pt x="4375" y="12033"/>
                  </a:cubicBezTo>
                  <a:cubicBezTo>
                    <a:pt x="4457" y="13357"/>
                    <a:pt x="4652" y="14320"/>
                    <a:pt x="4977" y="14320"/>
                  </a:cubicBezTo>
                  <a:cubicBezTo>
                    <a:pt x="5205" y="14320"/>
                    <a:pt x="5367" y="13899"/>
                    <a:pt x="5514" y="13237"/>
                  </a:cubicBezTo>
                  <a:cubicBezTo>
                    <a:pt x="5449" y="17870"/>
                    <a:pt x="5384" y="20818"/>
                    <a:pt x="6132" y="20276"/>
                  </a:cubicBezTo>
                  <a:cubicBezTo>
                    <a:pt x="6018" y="18953"/>
                    <a:pt x="5986" y="16546"/>
                    <a:pt x="5986" y="14380"/>
                  </a:cubicBezTo>
                  <a:cubicBezTo>
                    <a:pt x="5986" y="8484"/>
                    <a:pt x="6246" y="6558"/>
                    <a:pt x="6571" y="6558"/>
                  </a:cubicBezTo>
                  <a:cubicBezTo>
                    <a:pt x="6815" y="6558"/>
                    <a:pt x="6880" y="7701"/>
                    <a:pt x="6880" y="8905"/>
                  </a:cubicBezTo>
                  <a:cubicBezTo>
                    <a:pt x="6880" y="9506"/>
                    <a:pt x="6864" y="10228"/>
                    <a:pt x="6831" y="10950"/>
                  </a:cubicBezTo>
                  <a:cubicBezTo>
                    <a:pt x="6425" y="11853"/>
                    <a:pt x="6099" y="12635"/>
                    <a:pt x="6099" y="13538"/>
                  </a:cubicBezTo>
                  <a:cubicBezTo>
                    <a:pt x="6099" y="14320"/>
                    <a:pt x="6246" y="14380"/>
                    <a:pt x="6376" y="14380"/>
                  </a:cubicBezTo>
                  <a:cubicBezTo>
                    <a:pt x="6685" y="14380"/>
                    <a:pt x="7059" y="13237"/>
                    <a:pt x="7270" y="11131"/>
                  </a:cubicBezTo>
                  <a:cubicBezTo>
                    <a:pt x="7449" y="10710"/>
                    <a:pt x="7628" y="10228"/>
                    <a:pt x="7807" y="9627"/>
                  </a:cubicBezTo>
                  <a:cubicBezTo>
                    <a:pt x="7807" y="9867"/>
                    <a:pt x="7791" y="10048"/>
                    <a:pt x="7791" y="10289"/>
                  </a:cubicBezTo>
                  <a:cubicBezTo>
                    <a:pt x="7791" y="12394"/>
                    <a:pt x="8051" y="13658"/>
                    <a:pt x="8442" y="13658"/>
                  </a:cubicBezTo>
                  <a:cubicBezTo>
                    <a:pt x="8751" y="13658"/>
                    <a:pt x="8995" y="12876"/>
                    <a:pt x="9157" y="11612"/>
                  </a:cubicBezTo>
                  <a:cubicBezTo>
                    <a:pt x="9173" y="12334"/>
                    <a:pt x="9173" y="12996"/>
                    <a:pt x="9173" y="13598"/>
                  </a:cubicBezTo>
                  <a:cubicBezTo>
                    <a:pt x="8539" y="14681"/>
                    <a:pt x="7840" y="15764"/>
                    <a:pt x="7840" y="18832"/>
                  </a:cubicBezTo>
                  <a:cubicBezTo>
                    <a:pt x="7840" y="20397"/>
                    <a:pt x="8149" y="21600"/>
                    <a:pt x="8555" y="21600"/>
                  </a:cubicBezTo>
                  <a:cubicBezTo>
                    <a:pt x="9434" y="21600"/>
                    <a:pt x="9645" y="18170"/>
                    <a:pt x="9645" y="14139"/>
                  </a:cubicBezTo>
                  <a:cubicBezTo>
                    <a:pt x="9938" y="13658"/>
                    <a:pt x="10149" y="13357"/>
                    <a:pt x="10393" y="12876"/>
                  </a:cubicBezTo>
                  <a:cubicBezTo>
                    <a:pt x="10605" y="13838"/>
                    <a:pt x="10898" y="14320"/>
                    <a:pt x="11158" y="14320"/>
                  </a:cubicBezTo>
                  <a:cubicBezTo>
                    <a:pt x="11662" y="14320"/>
                    <a:pt x="12036" y="13357"/>
                    <a:pt x="12329" y="11372"/>
                  </a:cubicBezTo>
                  <a:cubicBezTo>
                    <a:pt x="12394" y="12876"/>
                    <a:pt x="12492" y="14320"/>
                    <a:pt x="12703" y="14320"/>
                  </a:cubicBezTo>
                  <a:cubicBezTo>
                    <a:pt x="13110" y="14320"/>
                    <a:pt x="13191" y="6679"/>
                    <a:pt x="13484" y="6679"/>
                  </a:cubicBezTo>
                  <a:cubicBezTo>
                    <a:pt x="13711" y="6679"/>
                    <a:pt x="13516" y="14982"/>
                    <a:pt x="14118" y="14982"/>
                  </a:cubicBezTo>
                  <a:cubicBezTo>
                    <a:pt x="14622" y="14982"/>
                    <a:pt x="14720" y="7701"/>
                    <a:pt x="14964" y="7701"/>
                  </a:cubicBezTo>
                  <a:cubicBezTo>
                    <a:pt x="15143" y="7701"/>
                    <a:pt x="15159" y="14320"/>
                    <a:pt x="15712" y="14320"/>
                  </a:cubicBezTo>
                  <a:cubicBezTo>
                    <a:pt x="15989" y="14320"/>
                    <a:pt x="16281" y="13116"/>
                    <a:pt x="16428" y="10589"/>
                  </a:cubicBezTo>
                  <a:cubicBezTo>
                    <a:pt x="16493" y="12274"/>
                    <a:pt x="16720" y="14320"/>
                    <a:pt x="17176" y="14320"/>
                  </a:cubicBezTo>
                  <a:cubicBezTo>
                    <a:pt x="17436" y="14320"/>
                    <a:pt x="17664" y="13357"/>
                    <a:pt x="17843" y="12033"/>
                  </a:cubicBezTo>
                  <a:cubicBezTo>
                    <a:pt x="17892" y="13417"/>
                    <a:pt x="17989" y="14320"/>
                    <a:pt x="18184" y="14320"/>
                  </a:cubicBezTo>
                  <a:cubicBezTo>
                    <a:pt x="18705" y="14320"/>
                    <a:pt x="18689" y="6739"/>
                    <a:pt x="19095" y="6739"/>
                  </a:cubicBezTo>
                  <a:cubicBezTo>
                    <a:pt x="19420" y="6739"/>
                    <a:pt x="19323" y="14320"/>
                    <a:pt x="20087" y="14320"/>
                  </a:cubicBezTo>
                  <a:cubicBezTo>
                    <a:pt x="20445" y="14320"/>
                    <a:pt x="20624" y="13237"/>
                    <a:pt x="20722" y="11793"/>
                  </a:cubicBezTo>
                  <a:cubicBezTo>
                    <a:pt x="20868" y="13899"/>
                    <a:pt x="21096" y="14320"/>
                    <a:pt x="21275" y="14320"/>
                  </a:cubicBezTo>
                  <a:cubicBezTo>
                    <a:pt x="21389" y="14320"/>
                    <a:pt x="21486" y="14199"/>
                    <a:pt x="21600" y="13658"/>
                  </a:cubicBezTo>
                  <a:cubicBezTo>
                    <a:pt x="21014" y="12755"/>
                    <a:pt x="21063" y="9326"/>
                    <a:pt x="21063" y="7100"/>
                  </a:cubicBezTo>
                  <a:moveTo>
                    <a:pt x="8588" y="20156"/>
                  </a:moveTo>
                  <a:cubicBezTo>
                    <a:pt x="8409" y="20156"/>
                    <a:pt x="8311" y="19554"/>
                    <a:pt x="8311" y="18832"/>
                  </a:cubicBezTo>
                  <a:cubicBezTo>
                    <a:pt x="8311" y="16847"/>
                    <a:pt x="8702" y="15824"/>
                    <a:pt x="9173" y="14921"/>
                  </a:cubicBezTo>
                  <a:cubicBezTo>
                    <a:pt x="9157" y="19193"/>
                    <a:pt x="8881" y="20156"/>
                    <a:pt x="8588" y="20156"/>
                  </a:cubicBezTo>
                  <a:moveTo>
                    <a:pt x="10963" y="6318"/>
                  </a:moveTo>
                  <a:cubicBezTo>
                    <a:pt x="11142" y="6318"/>
                    <a:pt x="11255" y="6919"/>
                    <a:pt x="11239" y="7762"/>
                  </a:cubicBezTo>
                  <a:cubicBezTo>
                    <a:pt x="11207" y="8784"/>
                    <a:pt x="11011" y="9988"/>
                    <a:pt x="10654" y="10890"/>
                  </a:cubicBezTo>
                  <a:cubicBezTo>
                    <a:pt x="10475" y="8965"/>
                    <a:pt x="10621" y="6318"/>
                    <a:pt x="10963" y="6318"/>
                  </a:cubicBezTo>
                </a:path>
              </a:pathLst>
            </a:custGeom>
            <a:solidFill>
              <a:srgbClr val="0070AD"/>
            </a:solidFill>
            <a:ln w="12700" cap="flat">
              <a:noFill/>
              <a:miter lim="400000"/>
            </a:ln>
            <a:effectLst/>
          </p:spPr>
          <p:txBody>
            <a:bodyPr wrap="square" lIns="91439" tIns="91439" rIns="91439" bIns="91439" numCol="1" anchor="t">
              <a:noAutofit/>
            </a:bodyPr>
            <a:lstStyle/>
            <a:p>
              <a:pPr algn="l" defTabSz="1828800">
                <a:defRPr b="0" sz="3600">
                  <a:latin typeface="Verdana"/>
                  <a:ea typeface="Verdana"/>
                  <a:cs typeface="Verdana"/>
                  <a:sym typeface="Verdana"/>
                </a:defRPr>
              </a:pPr>
            </a:p>
          </p:txBody>
        </p:sp>
        <p:sp>
          <p:nvSpPr>
            <p:cNvPr id="128" name="Freeform 13"/>
            <p:cNvSpPr/>
            <p:nvPr/>
          </p:nvSpPr>
          <p:spPr>
            <a:xfrm>
              <a:off x="6183077" y="143445"/>
              <a:ext cx="227122" cy="2390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092" y="21600"/>
                  </a:moveTo>
                  <a:cubicBezTo>
                    <a:pt x="17514" y="21046"/>
                    <a:pt x="21600" y="16062"/>
                    <a:pt x="21600" y="10523"/>
                  </a:cubicBezTo>
                  <a:cubicBezTo>
                    <a:pt x="21600" y="4431"/>
                    <a:pt x="17514" y="0"/>
                    <a:pt x="11092" y="0"/>
                  </a:cubicBezTo>
                  <a:cubicBezTo>
                    <a:pt x="5254" y="554"/>
                    <a:pt x="0" y="4985"/>
                    <a:pt x="0" y="11077"/>
                  </a:cubicBezTo>
                  <a:cubicBezTo>
                    <a:pt x="0" y="17169"/>
                    <a:pt x="5254" y="21600"/>
                    <a:pt x="11092" y="21600"/>
                  </a:cubicBezTo>
                </a:path>
              </a:pathLst>
            </a:custGeom>
            <a:solidFill>
              <a:srgbClr val="0070AD"/>
            </a:solidFill>
            <a:ln w="12700" cap="flat">
              <a:noFill/>
              <a:miter lim="400000"/>
            </a:ln>
            <a:effectLst/>
          </p:spPr>
          <p:txBody>
            <a:bodyPr wrap="square" lIns="91439" tIns="91439" rIns="91439" bIns="91439" numCol="1" anchor="t">
              <a:noAutofit/>
            </a:bodyPr>
            <a:lstStyle/>
            <a:p>
              <a:pPr algn="l" defTabSz="1828800">
                <a:defRPr b="0" sz="3600">
                  <a:latin typeface="Verdana"/>
                  <a:ea typeface="Verdana"/>
                  <a:cs typeface="Verdana"/>
                  <a:sym typeface="Verdana"/>
                </a:defRPr>
              </a:pPr>
            </a:p>
          </p:txBody>
        </p:sp>
        <p:sp>
          <p:nvSpPr>
            <p:cNvPr id="129" name="Freeform 14"/>
            <p:cNvSpPr/>
            <p:nvPr/>
          </p:nvSpPr>
          <p:spPr>
            <a:xfrm>
              <a:off x="7796833" y="185283"/>
              <a:ext cx="212181" cy="230400"/>
            </a:xfrm>
            <a:custGeom>
              <a:avLst/>
              <a:gdLst/>
              <a:ahLst/>
              <a:cxnLst>
                <a:cxn ang="0">
                  <a:pos x="wd2" y="hd2"/>
                </a:cxn>
                <a:cxn ang="5400000">
                  <a:pos x="wd2" y="hd2"/>
                </a:cxn>
                <a:cxn ang="10800000">
                  <a:pos x="wd2" y="hd2"/>
                </a:cxn>
                <a:cxn ang="16200000">
                  <a:pos x="wd2" y="hd2"/>
                </a:cxn>
              </a:cxnLst>
              <a:rect l="0" t="0" r="r" b="b"/>
              <a:pathLst>
                <a:path w="21600" h="21080" fill="norm" stroke="1" extrusionOk="0">
                  <a:moveTo>
                    <a:pt x="10800" y="21032"/>
                  </a:moveTo>
                  <a:cubicBezTo>
                    <a:pt x="16518" y="21032"/>
                    <a:pt x="21600" y="15916"/>
                    <a:pt x="21600" y="10232"/>
                  </a:cubicBezTo>
                  <a:cubicBezTo>
                    <a:pt x="21600" y="4547"/>
                    <a:pt x="16518" y="0"/>
                    <a:pt x="10800" y="0"/>
                  </a:cubicBezTo>
                  <a:cubicBezTo>
                    <a:pt x="4447" y="568"/>
                    <a:pt x="0" y="5116"/>
                    <a:pt x="0" y="10800"/>
                  </a:cubicBezTo>
                  <a:cubicBezTo>
                    <a:pt x="0" y="17053"/>
                    <a:pt x="4447" y="21600"/>
                    <a:pt x="10800" y="21032"/>
                  </a:cubicBezTo>
                </a:path>
              </a:pathLst>
            </a:custGeom>
            <a:solidFill>
              <a:srgbClr val="0070AD"/>
            </a:solidFill>
            <a:ln w="12700" cap="flat">
              <a:noFill/>
              <a:miter lim="400000"/>
            </a:ln>
            <a:effectLst/>
          </p:spPr>
          <p:txBody>
            <a:bodyPr wrap="square" lIns="91439" tIns="91439" rIns="91439" bIns="91439" numCol="1" anchor="t">
              <a:noAutofit/>
            </a:bodyPr>
            <a:lstStyle/>
            <a:p>
              <a:pPr algn="l" defTabSz="1828800">
                <a:defRPr b="0" sz="3600">
                  <a:latin typeface="Verdana"/>
                  <a:ea typeface="Verdana"/>
                  <a:cs typeface="Verdana"/>
                  <a:sym typeface="Verdana"/>
                </a:defRPr>
              </a:pPr>
            </a:p>
          </p:txBody>
        </p:sp>
        <p:sp>
          <p:nvSpPr>
            <p:cNvPr id="130" name="Freeform 15"/>
            <p:cNvSpPr/>
            <p:nvPr/>
          </p:nvSpPr>
          <p:spPr>
            <a:xfrm>
              <a:off x="8310844" y="-1"/>
              <a:ext cx="1769156" cy="1490210"/>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525" y="13511"/>
                  </a:moveTo>
                  <a:cubicBezTo>
                    <a:pt x="21525" y="9867"/>
                    <a:pt x="20095" y="6844"/>
                    <a:pt x="17837" y="4444"/>
                  </a:cubicBezTo>
                  <a:cubicBezTo>
                    <a:pt x="16181" y="2667"/>
                    <a:pt x="14149" y="1244"/>
                    <a:pt x="12042" y="267"/>
                  </a:cubicBezTo>
                  <a:cubicBezTo>
                    <a:pt x="11891" y="178"/>
                    <a:pt x="11741" y="89"/>
                    <a:pt x="11515" y="0"/>
                  </a:cubicBezTo>
                  <a:cubicBezTo>
                    <a:pt x="11515" y="0"/>
                    <a:pt x="11515" y="0"/>
                    <a:pt x="11515" y="0"/>
                  </a:cubicBezTo>
                  <a:cubicBezTo>
                    <a:pt x="8956" y="3644"/>
                    <a:pt x="0" y="6400"/>
                    <a:pt x="0" y="14044"/>
                  </a:cubicBezTo>
                  <a:cubicBezTo>
                    <a:pt x="0" y="17067"/>
                    <a:pt x="1580" y="19822"/>
                    <a:pt x="3989" y="20978"/>
                  </a:cubicBezTo>
                  <a:cubicBezTo>
                    <a:pt x="5344" y="21600"/>
                    <a:pt x="6698" y="21600"/>
                    <a:pt x="8053" y="21067"/>
                  </a:cubicBezTo>
                  <a:cubicBezTo>
                    <a:pt x="9257" y="20622"/>
                    <a:pt x="10311" y="19733"/>
                    <a:pt x="11139" y="18667"/>
                  </a:cubicBezTo>
                  <a:cubicBezTo>
                    <a:pt x="13698" y="15200"/>
                    <a:pt x="14826" y="9867"/>
                    <a:pt x="18063" y="9867"/>
                  </a:cubicBezTo>
                  <a:cubicBezTo>
                    <a:pt x="20998" y="9867"/>
                    <a:pt x="21374" y="12356"/>
                    <a:pt x="21600" y="13689"/>
                  </a:cubicBezTo>
                  <a:cubicBezTo>
                    <a:pt x="21600" y="13689"/>
                    <a:pt x="21600" y="13600"/>
                    <a:pt x="21525" y="13511"/>
                  </a:cubicBezTo>
                </a:path>
              </a:pathLst>
            </a:custGeom>
            <a:solidFill>
              <a:srgbClr val="0070AD"/>
            </a:solidFill>
            <a:ln w="12700" cap="flat">
              <a:noFill/>
              <a:miter lim="400000"/>
            </a:ln>
            <a:effectLst/>
          </p:spPr>
          <p:txBody>
            <a:bodyPr wrap="square" lIns="91439" tIns="91439" rIns="91439" bIns="91439" numCol="1" anchor="t">
              <a:noAutofit/>
            </a:bodyPr>
            <a:lstStyle/>
            <a:p>
              <a:pPr algn="l" defTabSz="1828800">
                <a:defRPr b="0" sz="3600">
                  <a:latin typeface="Verdana"/>
                  <a:ea typeface="Verdana"/>
                  <a:cs typeface="Verdana"/>
                  <a:sym typeface="Verdana"/>
                </a:defRPr>
              </a:pPr>
            </a:p>
          </p:txBody>
        </p:sp>
      </p:grpSp>
      <p:sp>
        <p:nvSpPr>
          <p:cNvPr id="132" name="Slide Number"/>
          <p:cNvSpPr txBox="1"/>
          <p:nvPr>
            <p:ph type="sldNum" sz="quarter" idx="2"/>
          </p:nvPr>
        </p:nvSpPr>
        <p:spPr>
          <a:xfrm>
            <a:off x="11785600" y="12344400"/>
            <a:ext cx="5689600" cy="736601"/>
          </a:xfrm>
          <a:prstGeom prst="rect">
            <a:avLst/>
          </a:prstGeom>
        </p:spPr>
        <p:txBody>
          <a:bodyPr lIns="91439" tIns="91439" rIns="91439" bIns="91439" anchor="ctr"/>
          <a:lstStyle>
            <a:lvl1pPr algn="r" defTabSz="1828800">
              <a:defRPr>
                <a:latin typeface="Verdana"/>
                <a:ea typeface="Verdana"/>
                <a:cs typeface="Verdana"/>
                <a:sym typeface="Verdana"/>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3124200" y="-38100"/>
            <a:ext cx="18135600" cy="12096698"/>
          </a:xfrm>
          <a:prstGeom prst="rect">
            <a:avLst/>
          </a:prstGeom>
        </p:spPr>
        <p:txBody>
          <a:bodyPr lIns="91439" tIns="45719" rIns="91439" bIns="45719" anchor="t">
            <a:noAutofit/>
          </a:bodyPr>
          <a:lstStyle/>
          <a:p>
            <a:pPr/>
          </a:p>
        </p:txBody>
      </p:sp>
      <p:sp>
        <p:nvSpPr>
          <p:cNvPr id="21" name="Title Text"/>
          <p:cNvSpPr txBox="1"/>
          <p:nvPr>
            <p:ph type="title"/>
          </p:nvPr>
        </p:nvSpPr>
        <p:spPr>
          <a:xfrm>
            <a:off x="635000" y="9512300"/>
            <a:ext cx="23114000" cy="2006600"/>
          </a:xfrm>
          <a:prstGeom prst="rect">
            <a:avLst/>
          </a:prstGeom>
        </p:spPr>
        <p:txBody>
          <a:bodyPr anchor="b"/>
          <a:lstStyle/>
          <a:p>
            <a:pPr/>
            <a:r>
              <a:t>Title Text</a:t>
            </a:r>
          </a:p>
        </p:txBody>
      </p:sp>
      <p:sp>
        <p:nvSpPr>
          <p:cNvPr id="22" name="Body Level One…"/>
          <p:cNvSpPr txBox="1"/>
          <p:nvPr>
            <p:ph type="body" sz="quarter" idx="1"/>
          </p:nvPr>
        </p:nvSpPr>
        <p:spPr>
          <a:xfrm>
            <a:off x="635000" y="11442700"/>
            <a:ext cx="23114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778000" y="4533900"/>
            <a:ext cx="20828000" cy="46482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idx="13"/>
          </p:nvPr>
        </p:nvSpPr>
        <p:spPr>
          <a:xfrm>
            <a:off x="7950200" y="1104900"/>
            <a:ext cx="17259302" cy="11506201"/>
          </a:xfrm>
          <a:prstGeom prst="rect">
            <a:avLst/>
          </a:prstGeom>
        </p:spPr>
        <p:txBody>
          <a:bodyPr lIns="91439" tIns="45719" rIns="91439" bIns="45719" anchor="t">
            <a:noAutofit/>
          </a:bodyPr>
          <a:lstStyle/>
          <a:p>
            <a:pPr/>
          </a:p>
        </p:txBody>
      </p:sp>
      <p:sp>
        <p:nvSpPr>
          <p:cNvPr id="39" name="Title Text"/>
          <p:cNvSpPr txBox="1"/>
          <p:nvPr>
            <p:ph type="title"/>
          </p:nvPr>
        </p:nvSpPr>
        <p:spPr>
          <a:xfrm>
            <a:off x="1651000" y="952500"/>
            <a:ext cx="10223500" cy="5549900"/>
          </a:xfrm>
          <a:prstGeom prst="rect">
            <a:avLst/>
          </a:prstGeom>
        </p:spPr>
        <p:txBody>
          <a:bodyPr anchor="b"/>
          <a:lstStyle>
            <a:lvl1pPr>
              <a:defRPr sz="8400"/>
            </a:lvl1pPr>
          </a:lstStyle>
          <a:p>
            <a:pPr/>
            <a:r>
              <a:t>Title Text</a:t>
            </a:r>
          </a:p>
        </p:txBody>
      </p:sp>
      <p:sp>
        <p:nvSpPr>
          <p:cNvPr id="40" name="Body Level One…"/>
          <p:cNvSpPr txBox="1"/>
          <p:nvPr>
            <p:ph type="body" sz="quarter" idx="1"/>
          </p:nvPr>
        </p:nvSpPr>
        <p:spPr>
          <a:xfrm>
            <a:off x="1651000" y="6527800"/>
            <a:ext cx="10223500" cy="57277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lvl1pPr>
              <a:defRPr sz="4800"/>
            </a:lvl1pPr>
            <a:lvl2pPr>
              <a:defRPr sz="4800"/>
            </a:lvl2pPr>
            <a:lvl3pPr>
              <a:defRPr sz="4800"/>
            </a:lvl3pPr>
            <a:lvl4pPr>
              <a:defRPr sz="4800"/>
            </a:lvl4pPr>
            <a:lvl5pPr>
              <a:defRPr sz="4800"/>
            </a:lvl5p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13"/>
          </p:nvPr>
        </p:nvSpPr>
        <p:spPr>
          <a:xfrm>
            <a:off x="10960100" y="3149600"/>
            <a:ext cx="13944600" cy="92964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1689100" y="3149600"/>
            <a:ext cx="10223500" cy="9296400"/>
          </a:xfrm>
          <a:prstGeom prst="rect">
            <a:avLst/>
          </a:prstGeom>
        </p:spPr>
        <p:txBody>
          <a:bodyPr/>
          <a:lstStyle>
            <a:lvl1pPr marL="558800" indent="-558800">
              <a:spcBef>
                <a:spcPts val="4500"/>
              </a:spcBef>
              <a:defRPr sz="3800"/>
            </a:lvl1pPr>
            <a:lvl2pPr marL="1117600" indent="-558800">
              <a:spcBef>
                <a:spcPts val="4500"/>
              </a:spcBef>
              <a:defRPr sz="3800"/>
            </a:lvl2pPr>
            <a:lvl3pPr marL="1676400" indent="-558800">
              <a:spcBef>
                <a:spcPts val="4500"/>
              </a:spcBef>
              <a:defRPr sz="3800"/>
            </a:lvl3pPr>
            <a:lvl4pPr marL="2235200" indent="-558800">
              <a:spcBef>
                <a:spcPts val="4500"/>
              </a:spcBef>
              <a:defRPr sz="3800"/>
            </a:lvl4pPr>
            <a:lvl5pPr marL="2794000" indent="-558800">
              <a:spcBef>
                <a:spcPts val="4500"/>
              </a:spcBef>
              <a:defRPr sz="3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1689100" y="1778000"/>
            <a:ext cx="21005800" cy="10160000"/>
          </a:xfrm>
          <a:prstGeom prst="rect">
            <a:avLst/>
          </a:prstGeom>
        </p:spPr>
        <p:txBody>
          <a:bodyPr/>
          <a:lstStyle>
            <a:lvl1pPr>
              <a:defRPr sz="4800"/>
            </a:lvl1pPr>
            <a:lvl2pPr>
              <a:defRPr sz="4800"/>
            </a:lvl2pPr>
            <a:lvl3pPr>
              <a:defRPr sz="4800"/>
            </a:lvl3pPr>
            <a:lvl4pPr>
              <a:defRPr sz="4800"/>
            </a:lvl4pPr>
            <a:lvl5pPr>
              <a:defRPr sz="4800"/>
            </a:lvl5p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15681340" y="7035800"/>
            <a:ext cx="8396678" cy="5600700"/>
          </a:xfrm>
          <a:prstGeom prst="rect">
            <a:avLst/>
          </a:prstGeom>
        </p:spPr>
        <p:txBody>
          <a:bodyPr lIns="91439" tIns="45719" rIns="91439" bIns="45719" anchor="t">
            <a:noAutofit/>
          </a:bodyPr>
          <a:lstStyle/>
          <a:p>
            <a:pPr/>
          </a:p>
        </p:txBody>
      </p:sp>
      <p:sp>
        <p:nvSpPr>
          <p:cNvPr id="84" name="Image"/>
          <p:cNvSpPr/>
          <p:nvPr>
            <p:ph type="pic" sz="quarter" idx="14"/>
          </p:nvPr>
        </p:nvSpPr>
        <p:spPr>
          <a:xfrm>
            <a:off x="15290800" y="1130300"/>
            <a:ext cx="8331200" cy="5554134"/>
          </a:xfrm>
          <a:prstGeom prst="rect">
            <a:avLst/>
          </a:prstGeom>
        </p:spPr>
        <p:txBody>
          <a:bodyPr lIns="91439" tIns="45719" rIns="91439" bIns="45719" anchor="t">
            <a:noAutofit/>
          </a:bodyPr>
          <a:lstStyle/>
          <a:p>
            <a:pPr/>
          </a:p>
        </p:txBody>
      </p:sp>
      <p:sp>
        <p:nvSpPr>
          <p:cNvPr id="85" name="Image"/>
          <p:cNvSpPr/>
          <p:nvPr>
            <p:ph type="pic" idx="15"/>
          </p:nvPr>
        </p:nvSpPr>
        <p:spPr>
          <a:xfrm>
            <a:off x="-304800" y="1130300"/>
            <a:ext cx="17202150" cy="114681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1689100" y="355600"/>
            <a:ext cx="21005800" cy="228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b="0" sz="24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transition xmlns:p14="http://schemas.microsoft.com/office/powerpoint/2010/main" spd="med" advClick="1"/>
  <p:txStyles>
    <p:titleStyle>
      <a:lvl1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1pPr>
      <a:lvl2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2pPr>
      <a:lvl3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3pPr>
      <a:lvl4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4pPr>
      <a:lvl5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5pPr>
      <a:lvl6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6pPr>
      <a:lvl7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7pPr>
      <a:lvl8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8pPr>
      <a:lvl9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9pPr>
    </p:titleStyle>
    <p:bodyStyle>
      <a:lvl1pPr marL="63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1pPr>
      <a:lvl2pPr marL="127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2pPr>
      <a:lvl3pPr marL="190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3pPr>
      <a:lvl4pPr marL="254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4pPr>
      <a:lvl5pPr marL="317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5pPr>
      <a:lvl6pPr marL="381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6pPr>
      <a:lvl7pPr marL="444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7pPr>
      <a:lvl8pPr marL="508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8pPr>
      <a:lvl9pPr marL="571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9pPr>
    </p:bodyStyle>
    <p:otherStyle>
      <a:lvl1pPr marL="0" marR="0" indent="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1pPr>
      <a:lvl2pPr marL="0" marR="0" indent="228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2pPr>
      <a:lvl3pPr marL="0" marR="0" indent="457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3pPr>
      <a:lvl4pPr marL="0" marR="0" indent="685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4pPr>
      <a:lvl5pPr marL="0" marR="0" indent="9144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5pPr>
      <a:lvl6pPr marL="0" marR="0" indent="11430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6pPr>
      <a:lvl7pPr marL="0" marR="0" indent="1371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7pPr>
      <a:lvl8pPr marL="0" marR="0" indent="1600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8pPr>
      <a:lvl9pPr marL="0" marR="0" indent="1828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1.jpeg"/><Relationship Id="rId4" Type="http://schemas.openxmlformats.org/officeDocument/2006/relationships/image" Target="../media/image1.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5.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8.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1.jpeg"/><Relationship Id="rId4" Type="http://schemas.openxmlformats.org/officeDocument/2006/relationships/image" Target="../media/image2.png"/><Relationship Id="rId5" Type="http://schemas.openxmlformats.org/officeDocument/2006/relationships/image" Target="../media/image2.jpeg"/><Relationship Id="rId6"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2.jpeg"/><Relationship Id="rId4"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Using Containers Securely"/>
          <p:cNvSpPr txBox="1"/>
          <p:nvPr>
            <p:ph type="title"/>
          </p:nvPr>
        </p:nvSpPr>
        <p:spPr>
          <a:prstGeom prst="rect">
            <a:avLst/>
          </a:prstGeom>
        </p:spPr>
        <p:txBody>
          <a:bodyPr/>
          <a:lstStyle/>
          <a:p>
            <a:pPr/>
            <a:r>
              <a:t>Using Containers Securely</a:t>
            </a:r>
          </a:p>
        </p:txBody>
      </p:sp>
      <p:sp>
        <p:nvSpPr>
          <p:cNvPr id="142" name="James Relph"/>
          <p:cNvSpPr txBox="1"/>
          <p:nvPr>
            <p:ph type="body" sz="quarter" idx="1"/>
          </p:nvPr>
        </p:nvSpPr>
        <p:spPr>
          <a:prstGeom prst="rect">
            <a:avLst/>
          </a:prstGeom>
        </p:spPr>
        <p:txBody>
          <a:bodyPr/>
          <a:lstStyle/>
          <a:p>
            <a:pPr/>
            <a:r>
              <a:t>James Relph</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Text"/>
          <p:cNvSpPr txBox="1"/>
          <p:nvPr>
            <p:ph type="body" idx="13"/>
          </p:nvPr>
        </p:nvSpPr>
        <p:spPr>
          <a:xfrm>
            <a:off x="2381250" y="11520237"/>
            <a:ext cx="19621500" cy="585521"/>
          </a:xfrm>
          <a:prstGeom prst="rect">
            <a:avLst/>
          </a:prstGeom>
        </p:spPr>
        <p:txBody>
          <a:bodyPr/>
          <a:lstStyle/>
          <a:p>
            <a:pPr/>
          </a:p>
        </p:txBody>
      </p:sp>
      <p:sp>
        <p:nvSpPr>
          <p:cNvPr id="204" name="“Containers are smaller”"/>
          <p:cNvSpPr txBox="1"/>
          <p:nvPr>
            <p:ph type="body" idx="14"/>
          </p:nvPr>
        </p:nvSpPr>
        <p:spPr>
          <a:xfrm>
            <a:off x="2381250" y="3222214"/>
            <a:ext cx="19621500" cy="1068624"/>
          </a:xfrm>
          <a:prstGeom prst="rect">
            <a:avLst/>
          </a:prstGeom>
        </p:spPr>
        <p:txBody>
          <a:bodyPr/>
          <a:lstStyle>
            <a:lvl1pPr>
              <a:defRPr i="1" sz="6400">
                <a:latin typeface="Helvetica Neue"/>
                <a:ea typeface="Helvetica Neue"/>
                <a:cs typeface="Helvetica Neue"/>
                <a:sym typeface="Helvetica Neue"/>
              </a:defRPr>
            </a:lvl1pPr>
          </a:lstStyle>
          <a:p>
            <a:pPr/>
            <a:r>
              <a:t>“Containers are smaller”</a:t>
            </a:r>
          </a:p>
        </p:txBody>
      </p:sp>
      <p:grpSp>
        <p:nvGrpSpPr>
          <p:cNvPr id="207" name="Groupe 1"/>
          <p:cNvGrpSpPr/>
          <p:nvPr/>
        </p:nvGrpSpPr>
        <p:grpSpPr>
          <a:xfrm>
            <a:off x="22798155" y="429496"/>
            <a:ext cx="1073977" cy="996014"/>
            <a:chOff x="0" y="0"/>
            <a:chExt cx="1073976" cy="996013"/>
          </a:xfrm>
        </p:grpSpPr>
        <p:sp>
          <p:nvSpPr>
            <p:cNvPr id="205"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206"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
        <p:nvSpPr>
          <p:cNvPr id="208" name="The Answers"/>
          <p:cNvSpPr txBox="1"/>
          <p:nvPr>
            <p:ph type="title" idx="4294967295"/>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The Answers</a:t>
            </a:r>
          </a:p>
        </p:txBody>
      </p:sp>
      <p:sp>
        <p:nvSpPr>
          <p:cNvPr id="209" name="“Containers are lighter”"/>
          <p:cNvSpPr txBox="1"/>
          <p:nvPr/>
        </p:nvSpPr>
        <p:spPr>
          <a:xfrm>
            <a:off x="2381250" y="5087109"/>
            <a:ext cx="19621500" cy="106862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i="1" sz="6400"/>
            </a:lvl1pPr>
          </a:lstStyle>
          <a:p>
            <a:pPr/>
            <a:r>
              <a:t>“Containers are lighter”</a:t>
            </a:r>
          </a:p>
        </p:txBody>
      </p:sp>
      <p:sp>
        <p:nvSpPr>
          <p:cNvPr id="210" name="“Containers are more secure”"/>
          <p:cNvSpPr txBox="1"/>
          <p:nvPr/>
        </p:nvSpPr>
        <p:spPr>
          <a:xfrm>
            <a:off x="2381250" y="8512326"/>
            <a:ext cx="19621500" cy="106862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i="1" sz="6400"/>
            </a:lvl1pPr>
          </a:lstStyle>
          <a:p>
            <a:pPr/>
            <a:r>
              <a:t>“Containers are more secure”</a:t>
            </a:r>
          </a:p>
        </p:txBody>
      </p:sp>
      <p:sp>
        <p:nvSpPr>
          <p:cNvPr id="211" name="“You can get them easily from the internet”"/>
          <p:cNvSpPr txBox="1"/>
          <p:nvPr/>
        </p:nvSpPr>
        <p:spPr>
          <a:xfrm>
            <a:off x="2381250" y="10180477"/>
            <a:ext cx="19621500" cy="106862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i="1" sz="6400"/>
            </a:lvl1pPr>
          </a:lstStyle>
          <a:p>
            <a:pPr/>
            <a:r>
              <a:t>“You can get them easily from the internet”</a:t>
            </a:r>
          </a:p>
        </p:txBody>
      </p:sp>
      <p:sp>
        <p:nvSpPr>
          <p:cNvPr id="212" name="“Containers are faster”"/>
          <p:cNvSpPr txBox="1"/>
          <p:nvPr/>
        </p:nvSpPr>
        <p:spPr>
          <a:xfrm>
            <a:off x="2381250" y="6844175"/>
            <a:ext cx="19621500" cy="106862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i="1" sz="6400"/>
            </a:lvl1pPr>
          </a:lstStyle>
          <a:p>
            <a:pPr/>
            <a:r>
              <a:t>“Containers are faster”</a:t>
            </a:r>
          </a:p>
        </p:txBody>
      </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What this talk covers"/>
          <p:cNvSpPr txBox="1"/>
          <p:nvPr>
            <p:ph type="title"/>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What this talk covers</a:t>
            </a:r>
          </a:p>
        </p:txBody>
      </p:sp>
      <p:sp>
        <p:nvSpPr>
          <p:cNvPr id="217" name="What containers are and how they differ from VMs…"/>
          <p:cNvSpPr txBox="1"/>
          <p:nvPr>
            <p:ph type="body" idx="1"/>
          </p:nvPr>
        </p:nvSpPr>
        <p:spPr>
          <a:prstGeom prst="rect">
            <a:avLst/>
          </a:prstGeom>
        </p:spPr>
        <p:txBody>
          <a:bodyPr/>
          <a:lstStyle/>
          <a:p>
            <a:pPr>
              <a:defRPr>
                <a:latin typeface="Verdana"/>
                <a:ea typeface="Verdana"/>
                <a:cs typeface="Verdana"/>
                <a:sym typeface="Verdana"/>
              </a:defRPr>
            </a:pPr>
            <a:r>
              <a:t>What containers are and how they differ from VMs</a:t>
            </a:r>
          </a:p>
          <a:p>
            <a:pPr>
              <a:defRPr>
                <a:latin typeface="Verdana"/>
                <a:ea typeface="Verdana"/>
                <a:cs typeface="Verdana"/>
                <a:sym typeface="Verdana"/>
              </a:defRPr>
            </a:pPr>
            <a:r>
              <a:t>Implications for security</a:t>
            </a:r>
          </a:p>
          <a:p>
            <a:pPr>
              <a:defRPr>
                <a:latin typeface="Verdana"/>
                <a:ea typeface="Verdana"/>
                <a:cs typeface="Verdana"/>
                <a:sym typeface="Verdana"/>
              </a:defRPr>
            </a:pPr>
            <a:r>
              <a:t>Implications for operations</a:t>
            </a:r>
          </a:p>
          <a:p>
            <a:pPr>
              <a:defRPr>
                <a:latin typeface="Verdana"/>
                <a:ea typeface="Verdana"/>
                <a:cs typeface="Verdana"/>
                <a:sym typeface="Verdana"/>
              </a:defRPr>
            </a:pPr>
            <a:r>
              <a:t>The DevOps methodologies they enable</a:t>
            </a:r>
          </a:p>
        </p:txBody>
      </p:sp>
      <p:grpSp>
        <p:nvGrpSpPr>
          <p:cNvPr id="220" name="Groupe 1"/>
          <p:cNvGrpSpPr/>
          <p:nvPr/>
        </p:nvGrpSpPr>
        <p:grpSpPr>
          <a:xfrm>
            <a:off x="22798155" y="429496"/>
            <a:ext cx="1073977" cy="996014"/>
            <a:chOff x="0" y="0"/>
            <a:chExt cx="1073976" cy="996013"/>
          </a:xfrm>
        </p:grpSpPr>
        <p:sp>
          <p:nvSpPr>
            <p:cNvPr id="218"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219"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Docker"/>
          <p:cNvSpPr txBox="1"/>
          <p:nvPr>
            <p:ph type="body" idx="13"/>
          </p:nvPr>
        </p:nvSpPr>
        <p:spPr>
          <a:xfrm>
            <a:off x="2381250" y="11520237"/>
            <a:ext cx="19621500" cy="585521"/>
          </a:xfrm>
          <a:prstGeom prst="rect">
            <a:avLst/>
          </a:prstGeom>
        </p:spPr>
        <p:txBody>
          <a:bodyPr/>
          <a:lstStyle/>
          <a:p>
            <a:pPr/>
            <a:r>
              <a:t>—Docker</a:t>
            </a:r>
          </a:p>
        </p:txBody>
      </p:sp>
      <p:sp>
        <p:nvSpPr>
          <p:cNvPr id="225" name="A container is a standard unit of software that packages up code and all its dependencies so the application runs quickly and reliably from one computing environment to another"/>
          <p:cNvSpPr txBox="1"/>
          <p:nvPr>
            <p:ph type="body" idx="14"/>
          </p:nvPr>
        </p:nvSpPr>
        <p:spPr>
          <a:xfrm>
            <a:off x="2381250" y="5711141"/>
            <a:ext cx="19621500" cy="2293718"/>
          </a:xfrm>
          <a:prstGeom prst="rect">
            <a:avLst/>
          </a:prstGeom>
        </p:spPr>
        <p:txBody>
          <a:bodyPr/>
          <a:lstStyle/>
          <a:p>
            <a:pPr/>
            <a:r>
              <a:t>A container is a standard unit of software that packages up code and all its dependencies so </a:t>
            </a:r>
            <a:r>
              <a:rPr b="1">
                <a:latin typeface="Helvetica Neue"/>
                <a:ea typeface="Helvetica Neue"/>
                <a:cs typeface="Helvetica Neue"/>
                <a:sym typeface="Helvetica Neue"/>
              </a:rPr>
              <a:t>the application</a:t>
            </a:r>
            <a:r>
              <a:t> runs quickly and reliably from one computing environment to another</a:t>
            </a:r>
          </a:p>
        </p:txBody>
      </p:sp>
      <p:grpSp>
        <p:nvGrpSpPr>
          <p:cNvPr id="228" name="Groupe 1"/>
          <p:cNvGrpSpPr/>
          <p:nvPr/>
        </p:nvGrpSpPr>
        <p:grpSpPr>
          <a:xfrm>
            <a:off x="22798155" y="429496"/>
            <a:ext cx="1073977" cy="996014"/>
            <a:chOff x="0" y="0"/>
            <a:chExt cx="1073976" cy="996013"/>
          </a:xfrm>
        </p:grpSpPr>
        <p:sp>
          <p:nvSpPr>
            <p:cNvPr id="226"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227"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
        <p:nvSpPr>
          <p:cNvPr id="229" name="What is a Container?"/>
          <p:cNvSpPr txBox="1"/>
          <p:nvPr>
            <p:ph type="title" idx="4294967295"/>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What is a Container?</a:t>
            </a:r>
          </a:p>
        </p:txBody>
      </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35" name="Groupe 1"/>
          <p:cNvGrpSpPr/>
          <p:nvPr/>
        </p:nvGrpSpPr>
        <p:grpSpPr>
          <a:xfrm>
            <a:off x="22798155" y="429496"/>
            <a:ext cx="1073977" cy="996014"/>
            <a:chOff x="0" y="0"/>
            <a:chExt cx="1073976" cy="996013"/>
          </a:xfrm>
        </p:grpSpPr>
        <p:sp>
          <p:nvSpPr>
            <p:cNvPr id="233"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234"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
        <p:nvSpPr>
          <p:cNvPr id="236" name="What is a “Traditional” VM?"/>
          <p:cNvSpPr txBox="1"/>
          <p:nvPr>
            <p:ph type="title" idx="4294967295"/>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What is a “Traditional” VM?</a:t>
            </a:r>
          </a:p>
        </p:txBody>
      </p:sp>
      <p:sp>
        <p:nvSpPr>
          <p:cNvPr id="237" name="Hardware"/>
          <p:cNvSpPr/>
          <p:nvPr/>
        </p:nvSpPr>
        <p:spPr>
          <a:xfrm>
            <a:off x="2725057" y="3308349"/>
            <a:ext cx="7829091" cy="1270001"/>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Hardware</a:t>
            </a:r>
          </a:p>
        </p:txBody>
      </p:sp>
      <p:sp>
        <p:nvSpPr>
          <p:cNvPr id="238" name="Hypervisor"/>
          <p:cNvSpPr/>
          <p:nvPr/>
        </p:nvSpPr>
        <p:spPr>
          <a:xfrm>
            <a:off x="2725057" y="5012823"/>
            <a:ext cx="7829091" cy="1270001"/>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Hypervisor</a:t>
            </a:r>
          </a:p>
        </p:txBody>
      </p:sp>
      <p:sp>
        <p:nvSpPr>
          <p:cNvPr id="239" name="Guest OS"/>
          <p:cNvSpPr/>
          <p:nvPr/>
        </p:nvSpPr>
        <p:spPr>
          <a:xfrm rot="16200000">
            <a:off x="1614015" y="7805883"/>
            <a:ext cx="3447174" cy="1270001"/>
          </a:xfrm>
          <a:prstGeom prst="rect">
            <a:avLst/>
          </a:prstGeom>
          <a:solidFill>
            <a:schemeClr val="accent4">
              <a:hueOff val="-461056"/>
              <a:satOff val="4338"/>
              <a:lumOff val="-10225"/>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Guest OS</a:t>
            </a:r>
          </a:p>
        </p:txBody>
      </p:sp>
      <p:sp>
        <p:nvSpPr>
          <p:cNvPr id="240" name="Guest OS"/>
          <p:cNvSpPr/>
          <p:nvPr/>
        </p:nvSpPr>
        <p:spPr>
          <a:xfrm rot="16200000">
            <a:off x="3265015" y="7805883"/>
            <a:ext cx="3447174" cy="1270001"/>
          </a:xfrm>
          <a:prstGeom prst="rect">
            <a:avLst/>
          </a:prstGeom>
          <a:solidFill>
            <a:schemeClr val="accent4">
              <a:hueOff val="-461056"/>
              <a:satOff val="4338"/>
              <a:lumOff val="-10225"/>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Guest OS</a:t>
            </a:r>
          </a:p>
        </p:txBody>
      </p:sp>
      <p:sp>
        <p:nvSpPr>
          <p:cNvPr id="241" name="Guest OS"/>
          <p:cNvSpPr/>
          <p:nvPr/>
        </p:nvSpPr>
        <p:spPr>
          <a:xfrm rot="16200000">
            <a:off x="4916015" y="7805883"/>
            <a:ext cx="3447174" cy="1270001"/>
          </a:xfrm>
          <a:prstGeom prst="rect">
            <a:avLst/>
          </a:prstGeom>
          <a:solidFill>
            <a:schemeClr val="accent4">
              <a:hueOff val="-461056"/>
              <a:satOff val="4338"/>
              <a:lumOff val="-10225"/>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Guest OS</a:t>
            </a:r>
          </a:p>
        </p:txBody>
      </p:sp>
      <p:sp>
        <p:nvSpPr>
          <p:cNvPr id="242" name="Guest OS"/>
          <p:cNvSpPr/>
          <p:nvPr/>
        </p:nvSpPr>
        <p:spPr>
          <a:xfrm rot="16200000">
            <a:off x="6567015" y="7805883"/>
            <a:ext cx="3447174" cy="1270001"/>
          </a:xfrm>
          <a:prstGeom prst="rect">
            <a:avLst/>
          </a:prstGeom>
          <a:solidFill>
            <a:schemeClr val="accent4">
              <a:hueOff val="-461056"/>
              <a:satOff val="4338"/>
              <a:lumOff val="-10225"/>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Guest OS</a:t>
            </a:r>
          </a:p>
        </p:txBody>
      </p:sp>
      <p:sp>
        <p:nvSpPr>
          <p:cNvPr id="243" name="Guest OS"/>
          <p:cNvSpPr/>
          <p:nvPr/>
        </p:nvSpPr>
        <p:spPr>
          <a:xfrm rot="16200000">
            <a:off x="8218015" y="7805883"/>
            <a:ext cx="3447174" cy="1270001"/>
          </a:xfrm>
          <a:prstGeom prst="rect">
            <a:avLst/>
          </a:prstGeom>
          <a:solidFill>
            <a:schemeClr val="accent4">
              <a:hueOff val="-461056"/>
              <a:satOff val="4338"/>
              <a:lumOff val="-10225"/>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Guest OS</a:t>
            </a:r>
          </a:p>
        </p:txBody>
      </p:sp>
      <p:sp>
        <p:nvSpPr>
          <p:cNvPr id="244" name="Hardware"/>
          <p:cNvSpPr/>
          <p:nvPr/>
        </p:nvSpPr>
        <p:spPr>
          <a:xfrm>
            <a:off x="13829851" y="3308349"/>
            <a:ext cx="7829092" cy="1270001"/>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Hardware</a:t>
            </a:r>
          </a:p>
        </p:txBody>
      </p:sp>
      <p:sp>
        <p:nvSpPr>
          <p:cNvPr id="245" name="Host OS"/>
          <p:cNvSpPr/>
          <p:nvPr/>
        </p:nvSpPr>
        <p:spPr>
          <a:xfrm>
            <a:off x="13829851" y="5012823"/>
            <a:ext cx="7829092" cy="1270001"/>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Host OS</a:t>
            </a:r>
          </a:p>
        </p:txBody>
      </p:sp>
      <p:sp>
        <p:nvSpPr>
          <p:cNvPr id="246" name="Guest OS"/>
          <p:cNvSpPr/>
          <p:nvPr/>
        </p:nvSpPr>
        <p:spPr>
          <a:xfrm rot="16200000">
            <a:off x="12718811" y="9555112"/>
            <a:ext cx="3447174" cy="1270001"/>
          </a:xfrm>
          <a:prstGeom prst="rect">
            <a:avLst/>
          </a:prstGeom>
          <a:solidFill>
            <a:schemeClr val="accent4">
              <a:hueOff val="-461056"/>
              <a:satOff val="4338"/>
              <a:lumOff val="-10225"/>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Guest OS</a:t>
            </a:r>
          </a:p>
        </p:txBody>
      </p:sp>
      <p:sp>
        <p:nvSpPr>
          <p:cNvPr id="247" name="Guest OS"/>
          <p:cNvSpPr/>
          <p:nvPr/>
        </p:nvSpPr>
        <p:spPr>
          <a:xfrm rot="16200000">
            <a:off x="14369811" y="9555112"/>
            <a:ext cx="3447174" cy="1270001"/>
          </a:xfrm>
          <a:prstGeom prst="rect">
            <a:avLst/>
          </a:prstGeom>
          <a:solidFill>
            <a:schemeClr val="accent4">
              <a:hueOff val="-461056"/>
              <a:satOff val="4338"/>
              <a:lumOff val="-10225"/>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Guest OS</a:t>
            </a:r>
          </a:p>
        </p:txBody>
      </p:sp>
      <p:sp>
        <p:nvSpPr>
          <p:cNvPr id="248" name="Guest OS"/>
          <p:cNvSpPr/>
          <p:nvPr/>
        </p:nvSpPr>
        <p:spPr>
          <a:xfrm rot="16200000">
            <a:off x="16020811" y="9555112"/>
            <a:ext cx="3447174" cy="1270001"/>
          </a:xfrm>
          <a:prstGeom prst="rect">
            <a:avLst/>
          </a:prstGeom>
          <a:solidFill>
            <a:schemeClr val="accent4">
              <a:hueOff val="-461056"/>
              <a:satOff val="4338"/>
              <a:lumOff val="-10225"/>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Guest OS</a:t>
            </a:r>
          </a:p>
        </p:txBody>
      </p:sp>
      <p:sp>
        <p:nvSpPr>
          <p:cNvPr id="249" name="Guest OS"/>
          <p:cNvSpPr/>
          <p:nvPr/>
        </p:nvSpPr>
        <p:spPr>
          <a:xfrm rot="16200000">
            <a:off x="17671811" y="9555112"/>
            <a:ext cx="3447174" cy="1270001"/>
          </a:xfrm>
          <a:prstGeom prst="rect">
            <a:avLst/>
          </a:prstGeom>
          <a:solidFill>
            <a:schemeClr val="accent4">
              <a:hueOff val="-461056"/>
              <a:satOff val="4338"/>
              <a:lumOff val="-10225"/>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Guest OS</a:t>
            </a:r>
          </a:p>
        </p:txBody>
      </p:sp>
      <p:sp>
        <p:nvSpPr>
          <p:cNvPr id="250" name="Guest OS"/>
          <p:cNvSpPr/>
          <p:nvPr/>
        </p:nvSpPr>
        <p:spPr>
          <a:xfrm rot="16200000">
            <a:off x="19322811" y="9555112"/>
            <a:ext cx="3447174" cy="1270001"/>
          </a:xfrm>
          <a:prstGeom prst="rect">
            <a:avLst/>
          </a:prstGeom>
          <a:solidFill>
            <a:schemeClr val="accent4">
              <a:hueOff val="-461056"/>
              <a:satOff val="4338"/>
              <a:lumOff val="-10225"/>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Guest OS</a:t>
            </a:r>
          </a:p>
        </p:txBody>
      </p:sp>
      <p:sp>
        <p:nvSpPr>
          <p:cNvPr id="251" name="VM Software"/>
          <p:cNvSpPr/>
          <p:nvPr/>
        </p:nvSpPr>
        <p:spPr>
          <a:xfrm>
            <a:off x="13807397" y="6739674"/>
            <a:ext cx="7829091" cy="1270001"/>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VM Software</a:t>
            </a:r>
          </a:p>
        </p:txBody>
      </p:sp>
      <p:sp>
        <p:nvSpPr>
          <p:cNvPr id="252" name="Tier 1"/>
          <p:cNvSpPr txBox="1"/>
          <p:nvPr/>
        </p:nvSpPr>
        <p:spPr>
          <a:xfrm>
            <a:off x="6074579" y="2536761"/>
            <a:ext cx="1130047" cy="5604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Tier 1</a:t>
            </a:r>
          </a:p>
        </p:txBody>
      </p:sp>
      <p:sp>
        <p:nvSpPr>
          <p:cNvPr id="253" name="Tier 2"/>
          <p:cNvSpPr txBox="1"/>
          <p:nvPr/>
        </p:nvSpPr>
        <p:spPr>
          <a:xfrm>
            <a:off x="17156920" y="2536761"/>
            <a:ext cx="1130047" cy="5604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Tier 2</a:t>
            </a:r>
          </a:p>
        </p:txBody>
      </p:sp>
      <p:sp>
        <p:nvSpPr>
          <p:cNvPr id="254" name="App"/>
          <p:cNvSpPr/>
          <p:nvPr/>
        </p:nvSpPr>
        <p:spPr>
          <a:xfrm>
            <a:off x="2702602" y="10135268"/>
            <a:ext cx="1270001"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App</a:t>
            </a:r>
          </a:p>
        </p:txBody>
      </p:sp>
      <p:sp>
        <p:nvSpPr>
          <p:cNvPr id="255" name="App"/>
          <p:cNvSpPr/>
          <p:nvPr/>
        </p:nvSpPr>
        <p:spPr>
          <a:xfrm>
            <a:off x="4353602" y="10135268"/>
            <a:ext cx="1270001"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App</a:t>
            </a:r>
          </a:p>
        </p:txBody>
      </p:sp>
      <p:sp>
        <p:nvSpPr>
          <p:cNvPr id="256" name="App"/>
          <p:cNvSpPr/>
          <p:nvPr/>
        </p:nvSpPr>
        <p:spPr>
          <a:xfrm>
            <a:off x="6004602" y="10135268"/>
            <a:ext cx="1270001"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App</a:t>
            </a:r>
          </a:p>
        </p:txBody>
      </p:sp>
      <p:sp>
        <p:nvSpPr>
          <p:cNvPr id="257" name="App"/>
          <p:cNvSpPr/>
          <p:nvPr/>
        </p:nvSpPr>
        <p:spPr>
          <a:xfrm>
            <a:off x="7655602" y="10135268"/>
            <a:ext cx="1270001"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App</a:t>
            </a:r>
          </a:p>
        </p:txBody>
      </p:sp>
      <p:sp>
        <p:nvSpPr>
          <p:cNvPr id="258" name="App"/>
          <p:cNvSpPr/>
          <p:nvPr/>
        </p:nvSpPr>
        <p:spPr>
          <a:xfrm>
            <a:off x="9306602" y="10135268"/>
            <a:ext cx="1270001"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App</a:t>
            </a:r>
          </a:p>
        </p:txBody>
      </p:sp>
      <p:sp>
        <p:nvSpPr>
          <p:cNvPr id="259" name="App"/>
          <p:cNvSpPr/>
          <p:nvPr/>
        </p:nvSpPr>
        <p:spPr>
          <a:xfrm>
            <a:off x="13807397" y="11893215"/>
            <a:ext cx="1270001"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App</a:t>
            </a:r>
          </a:p>
        </p:txBody>
      </p:sp>
      <p:sp>
        <p:nvSpPr>
          <p:cNvPr id="260" name="App"/>
          <p:cNvSpPr/>
          <p:nvPr/>
        </p:nvSpPr>
        <p:spPr>
          <a:xfrm>
            <a:off x="15458397" y="11893215"/>
            <a:ext cx="1270001"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App</a:t>
            </a:r>
          </a:p>
        </p:txBody>
      </p:sp>
      <p:sp>
        <p:nvSpPr>
          <p:cNvPr id="261" name="App"/>
          <p:cNvSpPr/>
          <p:nvPr/>
        </p:nvSpPr>
        <p:spPr>
          <a:xfrm>
            <a:off x="17086943" y="11893215"/>
            <a:ext cx="1270001"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App</a:t>
            </a:r>
          </a:p>
        </p:txBody>
      </p:sp>
      <p:sp>
        <p:nvSpPr>
          <p:cNvPr id="262" name="App"/>
          <p:cNvSpPr/>
          <p:nvPr/>
        </p:nvSpPr>
        <p:spPr>
          <a:xfrm>
            <a:off x="18760397" y="11893215"/>
            <a:ext cx="1270001"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App</a:t>
            </a:r>
          </a:p>
        </p:txBody>
      </p:sp>
      <p:sp>
        <p:nvSpPr>
          <p:cNvPr id="263" name="App"/>
          <p:cNvSpPr/>
          <p:nvPr/>
        </p:nvSpPr>
        <p:spPr>
          <a:xfrm>
            <a:off x="20411397" y="11893215"/>
            <a:ext cx="1270001"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App</a:t>
            </a:r>
          </a:p>
        </p:txBody>
      </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67" name="Groupe 1"/>
          <p:cNvGrpSpPr/>
          <p:nvPr/>
        </p:nvGrpSpPr>
        <p:grpSpPr>
          <a:xfrm>
            <a:off x="22798155" y="429496"/>
            <a:ext cx="1073977" cy="996014"/>
            <a:chOff x="0" y="0"/>
            <a:chExt cx="1073976" cy="996013"/>
          </a:xfrm>
        </p:grpSpPr>
        <p:sp>
          <p:nvSpPr>
            <p:cNvPr id="265"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266"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
        <p:nvSpPr>
          <p:cNvPr id="268" name="Linux KVM"/>
          <p:cNvSpPr txBox="1"/>
          <p:nvPr>
            <p:ph type="title" idx="4294967295"/>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Linux KVM</a:t>
            </a:r>
          </a:p>
        </p:txBody>
      </p:sp>
      <p:sp>
        <p:nvSpPr>
          <p:cNvPr id="269" name="Hardware"/>
          <p:cNvSpPr/>
          <p:nvPr/>
        </p:nvSpPr>
        <p:spPr>
          <a:xfrm>
            <a:off x="2725057" y="3308349"/>
            <a:ext cx="7829091" cy="1270001"/>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Hardware</a:t>
            </a:r>
          </a:p>
        </p:txBody>
      </p:sp>
      <p:sp>
        <p:nvSpPr>
          <p:cNvPr id="270" name="Hypervisor"/>
          <p:cNvSpPr/>
          <p:nvPr/>
        </p:nvSpPr>
        <p:spPr>
          <a:xfrm>
            <a:off x="2725057" y="5012823"/>
            <a:ext cx="2909825" cy="1270001"/>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Hypervisor</a:t>
            </a:r>
          </a:p>
        </p:txBody>
      </p:sp>
      <p:sp>
        <p:nvSpPr>
          <p:cNvPr id="271" name="Guest OS"/>
          <p:cNvSpPr/>
          <p:nvPr/>
        </p:nvSpPr>
        <p:spPr>
          <a:xfrm rot="16200000">
            <a:off x="1614015" y="7805883"/>
            <a:ext cx="3447174" cy="1270001"/>
          </a:xfrm>
          <a:prstGeom prst="rect">
            <a:avLst/>
          </a:prstGeom>
          <a:solidFill>
            <a:schemeClr val="accent4">
              <a:hueOff val="-461056"/>
              <a:satOff val="4338"/>
              <a:lumOff val="-10225"/>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Guest OS</a:t>
            </a:r>
          </a:p>
        </p:txBody>
      </p:sp>
      <p:sp>
        <p:nvSpPr>
          <p:cNvPr id="272" name="Guest OS"/>
          <p:cNvSpPr/>
          <p:nvPr/>
        </p:nvSpPr>
        <p:spPr>
          <a:xfrm rot="16200000">
            <a:off x="3265015" y="7805883"/>
            <a:ext cx="3447174" cy="1270001"/>
          </a:xfrm>
          <a:prstGeom prst="rect">
            <a:avLst/>
          </a:prstGeom>
          <a:solidFill>
            <a:schemeClr val="accent4">
              <a:hueOff val="-461056"/>
              <a:satOff val="4338"/>
              <a:lumOff val="-10225"/>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Guest OS</a:t>
            </a:r>
          </a:p>
        </p:txBody>
      </p:sp>
      <p:sp>
        <p:nvSpPr>
          <p:cNvPr id="273" name="Guest OS"/>
          <p:cNvSpPr/>
          <p:nvPr/>
        </p:nvSpPr>
        <p:spPr>
          <a:xfrm rot="16200000">
            <a:off x="4916015" y="7805883"/>
            <a:ext cx="3447174" cy="1270001"/>
          </a:xfrm>
          <a:prstGeom prst="rect">
            <a:avLst/>
          </a:prstGeom>
          <a:solidFill>
            <a:schemeClr val="accent4">
              <a:hueOff val="-461056"/>
              <a:satOff val="4338"/>
              <a:lumOff val="-10225"/>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Guest OS</a:t>
            </a:r>
          </a:p>
        </p:txBody>
      </p:sp>
      <p:sp>
        <p:nvSpPr>
          <p:cNvPr id="274" name="Guest OS"/>
          <p:cNvSpPr/>
          <p:nvPr/>
        </p:nvSpPr>
        <p:spPr>
          <a:xfrm rot="16200000">
            <a:off x="6567015" y="7805883"/>
            <a:ext cx="3447174" cy="1270001"/>
          </a:xfrm>
          <a:prstGeom prst="rect">
            <a:avLst/>
          </a:prstGeom>
          <a:solidFill>
            <a:schemeClr val="accent4">
              <a:hueOff val="-461056"/>
              <a:satOff val="4338"/>
              <a:lumOff val="-10225"/>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Guest OS</a:t>
            </a:r>
          </a:p>
        </p:txBody>
      </p:sp>
      <p:sp>
        <p:nvSpPr>
          <p:cNvPr id="275" name="Guest OS"/>
          <p:cNvSpPr/>
          <p:nvPr/>
        </p:nvSpPr>
        <p:spPr>
          <a:xfrm rot="16200000">
            <a:off x="8218015" y="7805883"/>
            <a:ext cx="3447174" cy="1270001"/>
          </a:xfrm>
          <a:prstGeom prst="rect">
            <a:avLst/>
          </a:prstGeom>
          <a:solidFill>
            <a:schemeClr val="accent4">
              <a:hueOff val="-461056"/>
              <a:satOff val="4338"/>
              <a:lumOff val="-10225"/>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Guest OS</a:t>
            </a:r>
          </a:p>
        </p:txBody>
      </p:sp>
      <p:sp>
        <p:nvSpPr>
          <p:cNvPr id="276" name="Tier 1?"/>
          <p:cNvSpPr txBox="1"/>
          <p:nvPr/>
        </p:nvSpPr>
        <p:spPr>
          <a:xfrm>
            <a:off x="5968661" y="2536761"/>
            <a:ext cx="1341883" cy="5604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Tier 1?</a:t>
            </a:r>
          </a:p>
        </p:txBody>
      </p:sp>
      <p:sp>
        <p:nvSpPr>
          <p:cNvPr id="277" name="App"/>
          <p:cNvSpPr/>
          <p:nvPr/>
        </p:nvSpPr>
        <p:spPr>
          <a:xfrm>
            <a:off x="2702602" y="10135268"/>
            <a:ext cx="1270001"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App</a:t>
            </a:r>
          </a:p>
        </p:txBody>
      </p:sp>
      <p:sp>
        <p:nvSpPr>
          <p:cNvPr id="278" name="App"/>
          <p:cNvSpPr/>
          <p:nvPr/>
        </p:nvSpPr>
        <p:spPr>
          <a:xfrm>
            <a:off x="4353602" y="10135268"/>
            <a:ext cx="1270001"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App</a:t>
            </a:r>
          </a:p>
        </p:txBody>
      </p:sp>
      <p:sp>
        <p:nvSpPr>
          <p:cNvPr id="279" name="App"/>
          <p:cNvSpPr/>
          <p:nvPr/>
        </p:nvSpPr>
        <p:spPr>
          <a:xfrm>
            <a:off x="6004602" y="10135268"/>
            <a:ext cx="1270001"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App</a:t>
            </a:r>
          </a:p>
        </p:txBody>
      </p:sp>
      <p:sp>
        <p:nvSpPr>
          <p:cNvPr id="280" name="App"/>
          <p:cNvSpPr/>
          <p:nvPr/>
        </p:nvSpPr>
        <p:spPr>
          <a:xfrm>
            <a:off x="7655602" y="10135268"/>
            <a:ext cx="1270001"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App</a:t>
            </a:r>
          </a:p>
        </p:txBody>
      </p:sp>
      <p:sp>
        <p:nvSpPr>
          <p:cNvPr id="281" name="App"/>
          <p:cNvSpPr/>
          <p:nvPr/>
        </p:nvSpPr>
        <p:spPr>
          <a:xfrm>
            <a:off x="9306602" y="10135268"/>
            <a:ext cx="1270001"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App</a:t>
            </a:r>
          </a:p>
        </p:txBody>
      </p:sp>
      <p:sp>
        <p:nvSpPr>
          <p:cNvPr id="282" name="Host OS"/>
          <p:cNvSpPr/>
          <p:nvPr/>
        </p:nvSpPr>
        <p:spPr>
          <a:xfrm>
            <a:off x="5594904" y="5012823"/>
            <a:ext cx="4968354" cy="1270001"/>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Host OS</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6" name="Container Architecture"/>
          <p:cNvSpPr txBox="1"/>
          <p:nvPr>
            <p:ph type="title"/>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Container Architecture</a:t>
            </a:r>
          </a:p>
        </p:txBody>
      </p:sp>
      <p:grpSp>
        <p:nvGrpSpPr>
          <p:cNvPr id="289" name="Groupe 1"/>
          <p:cNvGrpSpPr/>
          <p:nvPr/>
        </p:nvGrpSpPr>
        <p:grpSpPr>
          <a:xfrm>
            <a:off x="22798155" y="429496"/>
            <a:ext cx="1073977" cy="996014"/>
            <a:chOff x="0" y="0"/>
            <a:chExt cx="1073976" cy="996013"/>
          </a:xfrm>
        </p:grpSpPr>
        <p:sp>
          <p:nvSpPr>
            <p:cNvPr id="287"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288"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
        <p:nvSpPr>
          <p:cNvPr id="290" name="Hardware"/>
          <p:cNvSpPr/>
          <p:nvPr/>
        </p:nvSpPr>
        <p:spPr>
          <a:xfrm>
            <a:off x="2729383" y="3307012"/>
            <a:ext cx="7829091" cy="1270001"/>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Hardware</a:t>
            </a:r>
          </a:p>
        </p:txBody>
      </p:sp>
      <p:sp>
        <p:nvSpPr>
          <p:cNvPr id="291" name="Host OS"/>
          <p:cNvSpPr/>
          <p:nvPr/>
        </p:nvSpPr>
        <p:spPr>
          <a:xfrm>
            <a:off x="2729383" y="5011486"/>
            <a:ext cx="7829091" cy="1270001"/>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Host OS</a:t>
            </a:r>
          </a:p>
        </p:txBody>
      </p:sp>
      <p:sp>
        <p:nvSpPr>
          <p:cNvPr id="292" name="Container"/>
          <p:cNvSpPr/>
          <p:nvPr/>
        </p:nvSpPr>
        <p:spPr>
          <a:xfrm rot="16200000">
            <a:off x="1618342" y="9553775"/>
            <a:ext cx="3447174"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Container</a:t>
            </a:r>
          </a:p>
        </p:txBody>
      </p:sp>
      <p:sp>
        <p:nvSpPr>
          <p:cNvPr id="293" name="Container"/>
          <p:cNvSpPr/>
          <p:nvPr/>
        </p:nvSpPr>
        <p:spPr>
          <a:xfrm rot="16200000">
            <a:off x="3269342" y="9553775"/>
            <a:ext cx="3447174"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Container</a:t>
            </a:r>
          </a:p>
        </p:txBody>
      </p:sp>
      <p:sp>
        <p:nvSpPr>
          <p:cNvPr id="294" name="Container"/>
          <p:cNvSpPr/>
          <p:nvPr/>
        </p:nvSpPr>
        <p:spPr>
          <a:xfrm rot="16200000">
            <a:off x="4920342" y="9553775"/>
            <a:ext cx="3447174"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Container</a:t>
            </a:r>
          </a:p>
        </p:txBody>
      </p:sp>
      <p:sp>
        <p:nvSpPr>
          <p:cNvPr id="295" name="Container"/>
          <p:cNvSpPr/>
          <p:nvPr/>
        </p:nvSpPr>
        <p:spPr>
          <a:xfrm rot="16200000">
            <a:off x="6571343" y="9553775"/>
            <a:ext cx="3447174"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Container</a:t>
            </a:r>
          </a:p>
        </p:txBody>
      </p:sp>
      <p:sp>
        <p:nvSpPr>
          <p:cNvPr id="296" name="Container"/>
          <p:cNvSpPr/>
          <p:nvPr/>
        </p:nvSpPr>
        <p:spPr>
          <a:xfrm rot="16200000">
            <a:off x="8222343" y="9553775"/>
            <a:ext cx="3447174"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Container</a:t>
            </a:r>
          </a:p>
        </p:txBody>
      </p:sp>
      <p:sp>
        <p:nvSpPr>
          <p:cNvPr id="297" name="Container Software"/>
          <p:cNvSpPr/>
          <p:nvPr/>
        </p:nvSpPr>
        <p:spPr>
          <a:xfrm>
            <a:off x="2706929" y="6738337"/>
            <a:ext cx="7829091" cy="1270001"/>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Container Software</a:t>
            </a:r>
          </a:p>
        </p:txBody>
      </p:sp>
      <p:sp>
        <p:nvSpPr>
          <p:cNvPr id="298" name="At a high level this looks similar to a Tier 2 VM - the difference is that each of the containers shares the same kernel and system resources as other containers and the host - they do not contain their own kernel. They use Linux features such as cgroups and network namespaces to isolate processes.…"/>
          <p:cNvSpPr txBox="1"/>
          <p:nvPr/>
        </p:nvSpPr>
        <p:spPr>
          <a:xfrm>
            <a:off x="11757998" y="3710584"/>
            <a:ext cx="11384174" cy="807283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spcBef>
                <a:spcPts val="5900"/>
              </a:spcBef>
              <a:defRPr b="0" sz="4800"/>
            </a:pPr>
            <a:r>
              <a:t>At a high level this looks similar to a Tier 2 VM - the difference is that each of the containers shares the same kernel and system resources as other containers and the host - they do not contain their own kernel. They use Linux features such as cgroups and network namespaces to isolate processes.</a:t>
            </a:r>
          </a:p>
          <a:p>
            <a:pPr algn="l">
              <a:spcBef>
                <a:spcPts val="5900"/>
              </a:spcBef>
              <a:defRPr b="0" sz="4800"/>
            </a:pPr>
            <a:r>
              <a:t>While not having a kernel they do contain the libraries and binaries required.</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2" name="FROM"/>
          <p:cNvSpPr txBox="1"/>
          <p:nvPr>
            <p:ph type="title"/>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FROM</a:t>
            </a:r>
          </a:p>
        </p:txBody>
      </p:sp>
      <p:grpSp>
        <p:nvGrpSpPr>
          <p:cNvPr id="305" name="Groupe 1"/>
          <p:cNvGrpSpPr/>
          <p:nvPr/>
        </p:nvGrpSpPr>
        <p:grpSpPr>
          <a:xfrm>
            <a:off x="22798155" y="429496"/>
            <a:ext cx="1073977" cy="996014"/>
            <a:chOff x="0" y="0"/>
            <a:chExt cx="1073976" cy="996013"/>
          </a:xfrm>
        </p:grpSpPr>
        <p:sp>
          <p:nvSpPr>
            <p:cNvPr id="303"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304"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
        <p:nvSpPr>
          <p:cNvPr id="306" name="FROM ubuntu:18.04…"/>
          <p:cNvSpPr txBox="1"/>
          <p:nvPr/>
        </p:nvSpPr>
        <p:spPr>
          <a:xfrm>
            <a:off x="6752034" y="5816600"/>
            <a:ext cx="10879932" cy="386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b="0" sz="6400">
                <a:solidFill>
                  <a:srgbClr val="0C5176"/>
                </a:solidFill>
                <a:latin typeface="Menlo"/>
                <a:ea typeface="Menlo"/>
                <a:cs typeface="Menlo"/>
                <a:sym typeface="Menlo"/>
              </a:defRPr>
            </a:pPr>
            <a:r>
              <a:t>FROM ubuntu:18.04</a:t>
            </a:r>
          </a:p>
          <a:p>
            <a:pPr algn="l" defTabSz="457200">
              <a:defRPr b="0" sz="6400">
                <a:solidFill>
                  <a:srgbClr val="0C5176"/>
                </a:solidFill>
                <a:latin typeface="Menlo"/>
                <a:ea typeface="Menlo"/>
                <a:cs typeface="Menlo"/>
                <a:sym typeface="Menlo"/>
              </a:defRPr>
            </a:pPr>
            <a:r>
              <a:t>COPY . /app</a:t>
            </a:r>
          </a:p>
          <a:p>
            <a:pPr algn="l" defTabSz="457200">
              <a:defRPr b="0" sz="6400">
                <a:solidFill>
                  <a:srgbClr val="0C5176"/>
                </a:solidFill>
                <a:latin typeface="Menlo"/>
                <a:ea typeface="Menlo"/>
                <a:cs typeface="Menlo"/>
                <a:sym typeface="Menlo"/>
              </a:defRPr>
            </a:pPr>
            <a:r>
              <a:t>RUN make /app</a:t>
            </a:r>
          </a:p>
          <a:p>
            <a:pPr algn="l" defTabSz="457200">
              <a:defRPr b="0" sz="6400">
                <a:solidFill>
                  <a:srgbClr val="0C5176"/>
                </a:solidFill>
                <a:latin typeface="Menlo"/>
                <a:ea typeface="Menlo"/>
                <a:cs typeface="Menlo"/>
                <a:sym typeface="Menlo"/>
              </a:defRPr>
            </a:pPr>
            <a:r>
              <a:t>CMD python /app/app.py</a:t>
            </a:r>
          </a:p>
        </p:txBody>
      </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0" name="VM Security"/>
          <p:cNvSpPr txBox="1"/>
          <p:nvPr>
            <p:ph type="title"/>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VM Security</a:t>
            </a:r>
          </a:p>
        </p:txBody>
      </p:sp>
      <p:sp>
        <p:nvSpPr>
          <p:cNvPr id="311" name="VMs have more isolation between different guests.…"/>
          <p:cNvSpPr txBox="1"/>
          <p:nvPr>
            <p:ph type="body" idx="1"/>
          </p:nvPr>
        </p:nvSpPr>
        <p:spPr>
          <a:prstGeom prst="rect">
            <a:avLst/>
          </a:prstGeom>
        </p:spPr>
        <p:txBody>
          <a:bodyPr/>
          <a:lstStyle/>
          <a:p>
            <a:pPr>
              <a:defRPr>
                <a:latin typeface="Verdana"/>
                <a:ea typeface="Verdana"/>
                <a:cs typeface="Verdana"/>
                <a:sym typeface="Verdana"/>
              </a:defRPr>
            </a:pPr>
            <a:r>
              <a:t>VMs have more isolation between different guests.</a:t>
            </a:r>
          </a:p>
          <a:p>
            <a:pPr>
              <a:defRPr>
                <a:latin typeface="Verdana"/>
                <a:ea typeface="Verdana"/>
                <a:cs typeface="Verdana"/>
                <a:sym typeface="Verdana"/>
              </a:defRPr>
            </a:pPr>
            <a:r>
              <a:t>Not infallible (eg. Spectre, Rowhammer).</a:t>
            </a:r>
          </a:p>
          <a:p>
            <a:pPr>
              <a:defRPr>
                <a:latin typeface="Verdana"/>
                <a:ea typeface="Verdana"/>
                <a:cs typeface="Verdana"/>
                <a:sym typeface="Verdana"/>
              </a:defRPr>
            </a:pPr>
            <a:r>
              <a:t>The Hypervisor/Host and guests each need monitoring, and each guest often has a large attack surface.</a:t>
            </a:r>
          </a:p>
          <a:p>
            <a:pPr>
              <a:defRPr>
                <a:latin typeface="Verdana"/>
                <a:ea typeface="Verdana"/>
                <a:cs typeface="Verdana"/>
                <a:sym typeface="Verdana"/>
              </a:defRPr>
            </a:pPr>
            <a:r>
              <a:t>The added overhead of managing VMs can impact security - they have to be managed with tools like Ansible, Puppet etc - or with something like Packer to create consistent images.</a:t>
            </a:r>
          </a:p>
        </p:txBody>
      </p:sp>
      <p:grpSp>
        <p:nvGrpSpPr>
          <p:cNvPr id="314" name="Groupe 1"/>
          <p:cNvGrpSpPr/>
          <p:nvPr/>
        </p:nvGrpSpPr>
        <p:grpSpPr>
          <a:xfrm>
            <a:off x="22798155" y="429496"/>
            <a:ext cx="1073977" cy="996014"/>
            <a:chOff x="0" y="0"/>
            <a:chExt cx="1073976" cy="996013"/>
          </a:xfrm>
        </p:grpSpPr>
        <p:sp>
          <p:nvSpPr>
            <p:cNvPr id="312"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313"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8" name="Container Security"/>
          <p:cNvSpPr txBox="1"/>
          <p:nvPr>
            <p:ph type="title"/>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Container Security</a:t>
            </a:r>
          </a:p>
        </p:txBody>
      </p:sp>
      <p:sp>
        <p:nvSpPr>
          <p:cNvPr id="319" name="Containers can be escaped or may leak data DEMO…"/>
          <p:cNvSpPr txBox="1"/>
          <p:nvPr>
            <p:ph type="body" idx="1"/>
          </p:nvPr>
        </p:nvSpPr>
        <p:spPr>
          <a:prstGeom prst="rect">
            <a:avLst/>
          </a:prstGeom>
        </p:spPr>
        <p:txBody>
          <a:bodyPr/>
          <a:lstStyle/>
          <a:p>
            <a:pPr>
              <a:defRPr>
                <a:latin typeface="Verdana"/>
                <a:ea typeface="Verdana"/>
                <a:cs typeface="Verdana"/>
                <a:sym typeface="Verdana"/>
              </a:defRPr>
            </a:pPr>
            <a:r>
              <a:t>Containers can be escaped or may leak data </a:t>
            </a:r>
            <a:r>
              <a:rPr b="1" i="1"/>
              <a:t>DEMO</a:t>
            </a:r>
          </a:p>
          <a:p>
            <a:pPr>
              <a:defRPr>
                <a:latin typeface="Verdana"/>
                <a:ea typeface="Verdana"/>
                <a:cs typeface="Verdana"/>
                <a:sym typeface="Verdana"/>
              </a:defRPr>
            </a:pPr>
            <a:r>
              <a:t>Layering of security vulnerabilities (ie. each container has an attack surface that due to the lower isolation impacts each other container).</a:t>
            </a:r>
          </a:p>
          <a:p>
            <a:pPr>
              <a:defRPr>
                <a:latin typeface="Verdana"/>
                <a:ea typeface="Verdana"/>
                <a:cs typeface="Verdana"/>
                <a:sym typeface="Verdana"/>
              </a:defRPr>
            </a:pPr>
            <a:r>
              <a:t>Containers </a:t>
            </a:r>
            <a:r>
              <a:rPr i="1"/>
              <a:t>generally</a:t>
            </a:r>
            <a:r>
              <a:t> have a smaller attack surface.</a:t>
            </a:r>
          </a:p>
          <a:p>
            <a:pPr>
              <a:defRPr>
                <a:latin typeface="Verdana"/>
                <a:ea typeface="Verdana"/>
                <a:cs typeface="Verdana"/>
                <a:sym typeface="Verdana"/>
              </a:defRPr>
            </a:pPr>
            <a:r>
              <a:t>The speed and simplicity of updating a container can mean that updated versions can be introduced more frequently (eg. a Dockerfile edit)</a:t>
            </a:r>
          </a:p>
        </p:txBody>
      </p:sp>
      <p:grpSp>
        <p:nvGrpSpPr>
          <p:cNvPr id="322" name="Groupe 1"/>
          <p:cNvGrpSpPr/>
          <p:nvPr/>
        </p:nvGrpSpPr>
        <p:grpSpPr>
          <a:xfrm>
            <a:off x="22798155" y="429496"/>
            <a:ext cx="1073977" cy="996014"/>
            <a:chOff x="0" y="0"/>
            <a:chExt cx="1073976" cy="996013"/>
          </a:xfrm>
        </p:grpSpPr>
        <p:sp>
          <p:nvSpPr>
            <p:cNvPr id="320"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321"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6" name="FROM"/>
          <p:cNvSpPr txBox="1"/>
          <p:nvPr>
            <p:ph type="title"/>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FROM</a:t>
            </a:r>
          </a:p>
        </p:txBody>
      </p:sp>
      <p:grpSp>
        <p:nvGrpSpPr>
          <p:cNvPr id="329" name="Groupe 1"/>
          <p:cNvGrpSpPr/>
          <p:nvPr/>
        </p:nvGrpSpPr>
        <p:grpSpPr>
          <a:xfrm>
            <a:off x="22798155" y="429496"/>
            <a:ext cx="1073977" cy="996014"/>
            <a:chOff x="0" y="0"/>
            <a:chExt cx="1073976" cy="996013"/>
          </a:xfrm>
        </p:grpSpPr>
        <p:sp>
          <p:nvSpPr>
            <p:cNvPr id="327"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328"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
        <p:nvSpPr>
          <p:cNvPr id="330" name="FROM ubuntu:18.04…"/>
          <p:cNvSpPr txBox="1"/>
          <p:nvPr/>
        </p:nvSpPr>
        <p:spPr>
          <a:xfrm>
            <a:off x="6752034" y="5816600"/>
            <a:ext cx="10879932" cy="386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b="0" sz="6400">
                <a:solidFill>
                  <a:srgbClr val="0C5176"/>
                </a:solidFill>
                <a:latin typeface="Menlo"/>
                <a:ea typeface="Menlo"/>
                <a:cs typeface="Menlo"/>
                <a:sym typeface="Menlo"/>
              </a:defRPr>
            </a:pPr>
            <a:r>
              <a:t>FROM ubuntu:18.04</a:t>
            </a:r>
          </a:p>
          <a:p>
            <a:pPr algn="l" defTabSz="457200">
              <a:defRPr b="0" sz="6400">
                <a:solidFill>
                  <a:srgbClr val="0C5176"/>
                </a:solidFill>
                <a:latin typeface="Menlo"/>
                <a:ea typeface="Menlo"/>
                <a:cs typeface="Menlo"/>
                <a:sym typeface="Menlo"/>
              </a:defRPr>
            </a:pPr>
            <a:r>
              <a:t>COPY . /app</a:t>
            </a:r>
          </a:p>
          <a:p>
            <a:pPr algn="l" defTabSz="457200">
              <a:defRPr b="0" sz="6400">
                <a:solidFill>
                  <a:srgbClr val="0C5176"/>
                </a:solidFill>
                <a:latin typeface="Menlo"/>
                <a:ea typeface="Menlo"/>
                <a:cs typeface="Menlo"/>
                <a:sym typeface="Menlo"/>
              </a:defRPr>
            </a:pPr>
            <a:r>
              <a:t>RUN make /app</a:t>
            </a:r>
          </a:p>
          <a:p>
            <a:pPr algn="l" defTabSz="457200">
              <a:defRPr b="0" sz="6400">
                <a:solidFill>
                  <a:srgbClr val="0C5176"/>
                </a:solidFill>
                <a:latin typeface="Menlo"/>
                <a:ea typeface="Menlo"/>
                <a:cs typeface="Menlo"/>
                <a:sym typeface="Menlo"/>
              </a:defRPr>
            </a:pPr>
            <a:r>
              <a:t>CMD python /app/app.py</a:t>
            </a:r>
          </a:p>
        </p:txBody>
      </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People who don’t like snakes should look away for a minute!"/>
          <p:cNvSpPr txBox="1"/>
          <p:nvPr>
            <p:ph type="title"/>
          </p:nvPr>
        </p:nvSpPr>
        <p:spPr>
          <a:prstGeom prst="rect">
            <a:avLst/>
          </a:prstGeom>
        </p:spPr>
        <p:txBody>
          <a:bodyPr/>
          <a:lstStyle>
            <a:lvl1pPr>
              <a:defRPr i="1">
                <a:latin typeface="Helvetica Neue Light"/>
                <a:ea typeface="Helvetica Neue Light"/>
                <a:cs typeface="Helvetica Neue Light"/>
                <a:sym typeface="Helvetica Neue Light"/>
              </a:defRPr>
            </a:lvl1pPr>
          </a:lstStyle>
          <a:p>
            <a:pPr/>
            <a:r>
              <a:t>People who don’t like snakes should look away for a minute!</a:t>
            </a:r>
          </a:p>
        </p:txBody>
      </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4" name="Container vs VM Security"/>
          <p:cNvSpPr txBox="1"/>
          <p:nvPr>
            <p:ph type="title"/>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Container vs VM Security</a:t>
            </a:r>
          </a:p>
        </p:txBody>
      </p:sp>
      <p:sp>
        <p:nvSpPr>
          <p:cNvPr id="335" name="It’s possible to make a VM insecure and it’s possible to make a container secure - better isolation between guests does not guarantee better security."/>
          <p:cNvSpPr txBox="1"/>
          <p:nvPr>
            <p:ph type="body" idx="1"/>
          </p:nvPr>
        </p:nvSpPr>
        <p:spPr>
          <a:prstGeom prst="rect">
            <a:avLst/>
          </a:prstGeom>
        </p:spPr>
        <p:txBody>
          <a:bodyPr/>
          <a:lstStyle>
            <a:lvl1pPr marL="0" indent="0">
              <a:buSzTx/>
              <a:buNone/>
              <a:defRPr>
                <a:latin typeface="Verdana"/>
                <a:ea typeface="Verdana"/>
                <a:cs typeface="Verdana"/>
                <a:sym typeface="Verdana"/>
              </a:defRPr>
            </a:lvl1pPr>
          </a:lstStyle>
          <a:p>
            <a:pPr/>
            <a:r>
              <a:t>It’s possible to make a VM insecure and it’s possible to make a container secure - better isolation between guests does not guarantee better security.</a:t>
            </a:r>
          </a:p>
        </p:txBody>
      </p:sp>
      <p:grpSp>
        <p:nvGrpSpPr>
          <p:cNvPr id="338" name="Groupe 1"/>
          <p:cNvGrpSpPr/>
          <p:nvPr/>
        </p:nvGrpSpPr>
        <p:grpSpPr>
          <a:xfrm>
            <a:off x="22798155" y="429496"/>
            <a:ext cx="1073977" cy="996014"/>
            <a:chOff x="0" y="0"/>
            <a:chExt cx="1073976" cy="996013"/>
          </a:xfrm>
        </p:grpSpPr>
        <p:sp>
          <p:nvSpPr>
            <p:cNvPr id="336"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337"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0" name="Container vs VM Speed &amp; Size"/>
          <p:cNvSpPr txBox="1"/>
          <p:nvPr>
            <p:ph type="title"/>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Container vs VM Speed &amp; Size</a:t>
            </a:r>
          </a:p>
        </p:txBody>
      </p:sp>
      <p:sp>
        <p:nvSpPr>
          <p:cNvPr id="341" name="It’s possible to make a container large and bloated and it’s possible to make a VM light and fast."/>
          <p:cNvSpPr txBox="1"/>
          <p:nvPr>
            <p:ph type="body" idx="1"/>
          </p:nvPr>
        </p:nvSpPr>
        <p:spPr>
          <a:prstGeom prst="rect">
            <a:avLst/>
          </a:prstGeom>
        </p:spPr>
        <p:txBody>
          <a:bodyPr/>
          <a:lstStyle>
            <a:lvl1pPr marL="0" indent="0">
              <a:buSzTx/>
              <a:buNone/>
              <a:defRPr>
                <a:latin typeface="Verdana"/>
                <a:ea typeface="Verdana"/>
                <a:cs typeface="Verdana"/>
                <a:sym typeface="Verdana"/>
              </a:defRPr>
            </a:lvl1pPr>
          </a:lstStyle>
          <a:p>
            <a:pPr/>
            <a:r>
              <a:t>It’s possible to make a container large and bloated and it’s possible to make a VM light and fast.</a:t>
            </a:r>
          </a:p>
        </p:txBody>
      </p:sp>
      <p:grpSp>
        <p:nvGrpSpPr>
          <p:cNvPr id="344" name="Groupe 1"/>
          <p:cNvGrpSpPr/>
          <p:nvPr/>
        </p:nvGrpSpPr>
        <p:grpSpPr>
          <a:xfrm>
            <a:off x="22798155" y="429496"/>
            <a:ext cx="1073977" cy="996014"/>
            <a:chOff x="0" y="0"/>
            <a:chExt cx="1073976" cy="996013"/>
          </a:xfrm>
        </p:grpSpPr>
        <p:sp>
          <p:nvSpPr>
            <p:cNvPr id="342"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343"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6" name="Speed &amp; Size"/>
          <p:cNvSpPr txBox="1"/>
          <p:nvPr>
            <p:ph type="title"/>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Speed &amp; Size</a:t>
            </a:r>
          </a:p>
        </p:txBody>
      </p:sp>
      <p:sp>
        <p:nvSpPr>
          <p:cNvPr id="347" name="Don’t assume that VMs are necessarily slower or larger, AWS Firecracker has sub 125ms startup times on their i3.metal instances, in a 5MiB VM.…"/>
          <p:cNvSpPr txBox="1"/>
          <p:nvPr>
            <p:ph type="body" idx="1"/>
          </p:nvPr>
        </p:nvSpPr>
        <p:spPr>
          <a:prstGeom prst="rect">
            <a:avLst/>
          </a:prstGeom>
        </p:spPr>
        <p:txBody>
          <a:bodyPr/>
          <a:lstStyle/>
          <a:p>
            <a:pPr>
              <a:defRPr>
                <a:latin typeface="Verdana"/>
                <a:ea typeface="Verdana"/>
                <a:cs typeface="Verdana"/>
                <a:sym typeface="Verdana"/>
              </a:defRPr>
            </a:pPr>
            <a:r>
              <a:t>Don’t assume that VMs are necessarily slower or larger, AWS Firecracker has sub 125ms startup times on their i3.metal instances, in a 5MiB VM.</a:t>
            </a:r>
          </a:p>
          <a:p>
            <a:pPr>
              <a:defRPr>
                <a:latin typeface="Verdana"/>
                <a:ea typeface="Verdana"/>
                <a:cs typeface="Verdana"/>
                <a:sym typeface="Verdana"/>
              </a:defRPr>
            </a:pPr>
            <a:r>
              <a:t>Poorly designed or configured Docker images can take minutes to startup (especially with complicated entrypoint scripts).</a:t>
            </a:r>
          </a:p>
          <a:p>
            <a:pPr>
              <a:defRPr>
                <a:latin typeface="Verdana"/>
                <a:ea typeface="Verdana"/>
                <a:cs typeface="Verdana"/>
                <a:sym typeface="Verdana"/>
              </a:defRPr>
            </a:pPr>
            <a:r>
              <a:t>Docker images can be large - the standard centos Docker image is over 200MB, the golang image over 700MB.</a:t>
            </a:r>
          </a:p>
        </p:txBody>
      </p:sp>
      <p:grpSp>
        <p:nvGrpSpPr>
          <p:cNvPr id="350" name="Groupe 1"/>
          <p:cNvGrpSpPr/>
          <p:nvPr/>
        </p:nvGrpSpPr>
        <p:grpSpPr>
          <a:xfrm>
            <a:off x="22798155" y="429496"/>
            <a:ext cx="1073977" cy="996014"/>
            <a:chOff x="0" y="0"/>
            <a:chExt cx="1073976" cy="996013"/>
          </a:xfrm>
        </p:grpSpPr>
        <p:sp>
          <p:nvSpPr>
            <p:cNvPr id="348"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349"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356" name="Groupe 1"/>
          <p:cNvGrpSpPr/>
          <p:nvPr/>
        </p:nvGrpSpPr>
        <p:grpSpPr>
          <a:xfrm>
            <a:off x="22798155" y="429496"/>
            <a:ext cx="1073977" cy="996014"/>
            <a:chOff x="0" y="0"/>
            <a:chExt cx="1073976" cy="996013"/>
          </a:xfrm>
        </p:grpSpPr>
        <p:sp>
          <p:nvSpPr>
            <p:cNvPr id="354"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355"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
        <p:nvSpPr>
          <p:cNvPr id="357" name="Firecracker"/>
          <p:cNvSpPr txBox="1"/>
          <p:nvPr>
            <p:ph type="title" idx="4294967295"/>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Firecracker</a:t>
            </a:r>
          </a:p>
        </p:txBody>
      </p:sp>
      <p:sp>
        <p:nvSpPr>
          <p:cNvPr id="358" name="Hardware"/>
          <p:cNvSpPr/>
          <p:nvPr/>
        </p:nvSpPr>
        <p:spPr>
          <a:xfrm>
            <a:off x="2725057" y="3308349"/>
            <a:ext cx="7393677" cy="1270001"/>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Hardware</a:t>
            </a:r>
          </a:p>
        </p:txBody>
      </p:sp>
      <p:sp>
        <p:nvSpPr>
          <p:cNvPr id="359" name="Firecracker"/>
          <p:cNvSpPr/>
          <p:nvPr/>
        </p:nvSpPr>
        <p:spPr>
          <a:xfrm>
            <a:off x="2725057" y="5012823"/>
            <a:ext cx="2909825" cy="1270001"/>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Firecracker</a:t>
            </a:r>
          </a:p>
        </p:txBody>
      </p:sp>
      <p:sp>
        <p:nvSpPr>
          <p:cNvPr id="360" name="Guest OS"/>
          <p:cNvSpPr/>
          <p:nvPr/>
        </p:nvSpPr>
        <p:spPr>
          <a:xfrm rot="16200000">
            <a:off x="2119665" y="7300233"/>
            <a:ext cx="2435874" cy="1270001"/>
          </a:xfrm>
          <a:prstGeom prst="rect">
            <a:avLst/>
          </a:prstGeom>
          <a:solidFill>
            <a:schemeClr val="accent4">
              <a:hueOff val="-461056"/>
              <a:satOff val="4338"/>
              <a:lumOff val="-10225"/>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Guest OS</a:t>
            </a:r>
          </a:p>
        </p:txBody>
      </p:sp>
      <p:sp>
        <p:nvSpPr>
          <p:cNvPr id="361" name="Guest OS"/>
          <p:cNvSpPr/>
          <p:nvPr/>
        </p:nvSpPr>
        <p:spPr>
          <a:xfrm rot="16200000">
            <a:off x="3770665" y="7300233"/>
            <a:ext cx="2435874" cy="1270001"/>
          </a:xfrm>
          <a:prstGeom prst="rect">
            <a:avLst/>
          </a:prstGeom>
          <a:solidFill>
            <a:schemeClr val="accent4">
              <a:hueOff val="-461056"/>
              <a:satOff val="4338"/>
              <a:lumOff val="-10225"/>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Guest OS</a:t>
            </a:r>
          </a:p>
        </p:txBody>
      </p:sp>
      <p:sp>
        <p:nvSpPr>
          <p:cNvPr id="362" name="Tier 1?"/>
          <p:cNvSpPr txBox="1"/>
          <p:nvPr/>
        </p:nvSpPr>
        <p:spPr>
          <a:xfrm>
            <a:off x="5968661" y="2536761"/>
            <a:ext cx="1341883" cy="5604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Tier 1?</a:t>
            </a:r>
          </a:p>
        </p:txBody>
      </p:sp>
      <p:sp>
        <p:nvSpPr>
          <p:cNvPr id="363" name="OS"/>
          <p:cNvSpPr/>
          <p:nvPr/>
        </p:nvSpPr>
        <p:spPr>
          <a:xfrm>
            <a:off x="5594904" y="5012823"/>
            <a:ext cx="4558215" cy="1270001"/>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OS</a:t>
            </a:r>
          </a:p>
        </p:txBody>
      </p:sp>
      <p:sp>
        <p:nvSpPr>
          <p:cNvPr id="364" name="Container"/>
          <p:cNvSpPr/>
          <p:nvPr/>
        </p:nvSpPr>
        <p:spPr>
          <a:xfrm rot="16200000">
            <a:off x="2194602" y="11220574"/>
            <a:ext cx="2286001"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Container</a:t>
            </a:r>
          </a:p>
        </p:txBody>
      </p:sp>
      <p:sp>
        <p:nvSpPr>
          <p:cNvPr id="365" name="Guest OS"/>
          <p:cNvSpPr/>
          <p:nvPr/>
        </p:nvSpPr>
        <p:spPr>
          <a:xfrm rot="16200000">
            <a:off x="6861144" y="5860754"/>
            <a:ext cx="2435874" cy="4148958"/>
          </a:xfrm>
          <a:prstGeom prst="rect">
            <a:avLst/>
          </a:prstGeom>
          <a:solidFill>
            <a:schemeClr val="accent4">
              <a:hueOff val="-461056"/>
              <a:satOff val="4338"/>
              <a:lumOff val="-10225"/>
            </a:schemeClr>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Guest OS</a:t>
            </a:r>
          </a:p>
        </p:txBody>
      </p:sp>
      <p:sp>
        <p:nvSpPr>
          <p:cNvPr id="366" name="Docker"/>
          <p:cNvSpPr/>
          <p:nvPr/>
        </p:nvSpPr>
        <p:spPr>
          <a:xfrm rot="16200000">
            <a:off x="2471996" y="9276409"/>
            <a:ext cx="1731212" cy="1270001"/>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Docker</a:t>
            </a:r>
          </a:p>
        </p:txBody>
      </p:sp>
      <p:sp>
        <p:nvSpPr>
          <p:cNvPr id="367" name="Docker"/>
          <p:cNvSpPr/>
          <p:nvPr/>
        </p:nvSpPr>
        <p:spPr>
          <a:xfrm rot="16200000">
            <a:off x="4122997" y="9276409"/>
            <a:ext cx="1731211" cy="1270001"/>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Docker</a:t>
            </a:r>
          </a:p>
        </p:txBody>
      </p:sp>
      <p:sp>
        <p:nvSpPr>
          <p:cNvPr id="368" name="Docker"/>
          <p:cNvSpPr/>
          <p:nvPr/>
        </p:nvSpPr>
        <p:spPr>
          <a:xfrm rot="16200000">
            <a:off x="7213475" y="7836930"/>
            <a:ext cx="1731212" cy="4148959"/>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Docker</a:t>
            </a:r>
          </a:p>
        </p:txBody>
      </p:sp>
      <p:sp>
        <p:nvSpPr>
          <p:cNvPr id="369" name="Container"/>
          <p:cNvSpPr/>
          <p:nvPr/>
        </p:nvSpPr>
        <p:spPr>
          <a:xfrm rot="16200000">
            <a:off x="3845602" y="11220574"/>
            <a:ext cx="2286001"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Container</a:t>
            </a:r>
          </a:p>
        </p:txBody>
      </p:sp>
      <p:sp>
        <p:nvSpPr>
          <p:cNvPr id="370" name="Container"/>
          <p:cNvSpPr/>
          <p:nvPr/>
        </p:nvSpPr>
        <p:spPr>
          <a:xfrm rot="16200000">
            <a:off x="5496602" y="11220574"/>
            <a:ext cx="2286001"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Container</a:t>
            </a:r>
          </a:p>
        </p:txBody>
      </p:sp>
      <p:sp>
        <p:nvSpPr>
          <p:cNvPr id="371" name="Container"/>
          <p:cNvSpPr/>
          <p:nvPr/>
        </p:nvSpPr>
        <p:spPr>
          <a:xfrm rot="16200000">
            <a:off x="6936081" y="11220574"/>
            <a:ext cx="2286001"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Container</a:t>
            </a:r>
          </a:p>
        </p:txBody>
      </p:sp>
      <p:sp>
        <p:nvSpPr>
          <p:cNvPr id="372" name="Container"/>
          <p:cNvSpPr/>
          <p:nvPr/>
        </p:nvSpPr>
        <p:spPr>
          <a:xfrm rot="16200000">
            <a:off x="8375559" y="11220574"/>
            <a:ext cx="2286001" cy="1270001"/>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lIns="0" tIns="0" rIns="0" bIns="0" anchor="ctr"/>
          <a:lstStyle>
            <a:lvl1pPr>
              <a:defRPr b="0" sz="3200">
                <a:solidFill>
                  <a:srgbClr val="FFFFFF"/>
                </a:solidFill>
                <a:latin typeface="+mn-lt"/>
                <a:ea typeface="+mn-ea"/>
                <a:cs typeface="+mn-cs"/>
                <a:sym typeface="Helvetica Neue Medium"/>
              </a:defRPr>
            </a:lvl1pPr>
          </a:lstStyle>
          <a:p>
            <a:pPr/>
            <a:r>
              <a:t>Container</a:t>
            </a:r>
          </a:p>
        </p:txBody>
      </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4" name="Text"/>
          <p:cNvSpPr txBox="1"/>
          <p:nvPr>
            <p:ph type="body" idx="13"/>
          </p:nvPr>
        </p:nvSpPr>
        <p:spPr>
          <a:xfrm>
            <a:off x="2381250" y="11520237"/>
            <a:ext cx="19621500" cy="585521"/>
          </a:xfrm>
          <a:prstGeom prst="rect">
            <a:avLst/>
          </a:prstGeom>
        </p:spPr>
        <p:txBody>
          <a:bodyPr/>
          <a:lstStyle/>
          <a:p>
            <a:pPr/>
          </a:p>
        </p:txBody>
      </p:sp>
      <p:sp>
        <p:nvSpPr>
          <p:cNvPr id="375" name="“Containers are smaller”"/>
          <p:cNvSpPr txBox="1"/>
          <p:nvPr>
            <p:ph type="body" idx="14"/>
          </p:nvPr>
        </p:nvSpPr>
        <p:spPr>
          <a:xfrm>
            <a:off x="2381250" y="3222214"/>
            <a:ext cx="19621500" cy="1068624"/>
          </a:xfrm>
          <a:prstGeom prst="rect">
            <a:avLst/>
          </a:prstGeom>
        </p:spPr>
        <p:txBody>
          <a:bodyPr/>
          <a:lstStyle>
            <a:lvl1pPr>
              <a:defRPr i="1" sz="6400">
                <a:latin typeface="Helvetica Neue"/>
                <a:ea typeface="Helvetica Neue"/>
                <a:cs typeface="Helvetica Neue"/>
                <a:sym typeface="Helvetica Neue"/>
              </a:defRPr>
            </a:lvl1pPr>
          </a:lstStyle>
          <a:p>
            <a:pPr/>
            <a:r>
              <a:t>“Containers are smaller”</a:t>
            </a:r>
          </a:p>
        </p:txBody>
      </p:sp>
      <p:grpSp>
        <p:nvGrpSpPr>
          <p:cNvPr id="378" name="Groupe 1"/>
          <p:cNvGrpSpPr/>
          <p:nvPr/>
        </p:nvGrpSpPr>
        <p:grpSpPr>
          <a:xfrm>
            <a:off x="22798155" y="429496"/>
            <a:ext cx="1073977" cy="996014"/>
            <a:chOff x="0" y="0"/>
            <a:chExt cx="1073976" cy="996013"/>
          </a:xfrm>
        </p:grpSpPr>
        <p:sp>
          <p:nvSpPr>
            <p:cNvPr id="376"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377"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
        <p:nvSpPr>
          <p:cNvPr id="379" name="The Answers"/>
          <p:cNvSpPr txBox="1"/>
          <p:nvPr>
            <p:ph type="title" idx="4294967295"/>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The Answers</a:t>
            </a:r>
          </a:p>
        </p:txBody>
      </p:sp>
      <p:sp>
        <p:nvSpPr>
          <p:cNvPr id="380" name="“Containers are lighter”"/>
          <p:cNvSpPr txBox="1"/>
          <p:nvPr/>
        </p:nvSpPr>
        <p:spPr>
          <a:xfrm>
            <a:off x="2381250" y="5087109"/>
            <a:ext cx="19621500" cy="106862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i="1" sz="6400"/>
            </a:lvl1pPr>
          </a:lstStyle>
          <a:p>
            <a:pPr/>
            <a:r>
              <a:t>“Containers are lighter”</a:t>
            </a:r>
          </a:p>
        </p:txBody>
      </p:sp>
      <p:sp>
        <p:nvSpPr>
          <p:cNvPr id="381" name="“Containers are more secure”"/>
          <p:cNvSpPr txBox="1"/>
          <p:nvPr/>
        </p:nvSpPr>
        <p:spPr>
          <a:xfrm>
            <a:off x="2381250" y="8512326"/>
            <a:ext cx="19621500" cy="106862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i="1" sz="6400"/>
            </a:lvl1pPr>
          </a:lstStyle>
          <a:p>
            <a:pPr/>
            <a:r>
              <a:t>“Containers are more secure”</a:t>
            </a:r>
          </a:p>
        </p:txBody>
      </p:sp>
      <p:sp>
        <p:nvSpPr>
          <p:cNvPr id="382" name="“You can get them easily from the internet”"/>
          <p:cNvSpPr txBox="1"/>
          <p:nvPr/>
        </p:nvSpPr>
        <p:spPr>
          <a:xfrm>
            <a:off x="2381250" y="10180477"/>
            <a:ext cx="19621500" cy="106862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i="1" sz="6400"/>
            </a:lvl1pPr>
          </a:lstStyle>
          <a:p>
            <a:pPr/>
            <a:r>
              <a:t>“You can get them easily from the internet”</a:t>
            </a:r>
          </a:p>
        </p:txBody>
      </p:sp>
      <p:sp>
        <p:nvSpPr>
          <p:cNvPr id="383" name="“Containers are faster”"/>
          <p:cNvSpPr txBox="1"/>
          <p:nvPr/>
        </p:nvSpPr>
        <p:spPr>
          <a:xfrm>
            <a:off x="2381250" y="6844175"/>
            <a:ext cx="19621500" cy="106862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i="1" sz="6400"/>
            </a:lvl1pPr>
          </a:lstStyle>
          <a:p>
            <a:pPr/>
            <a:r>
              <a:t>“Containers are faster”</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7" name="How to Succeed"/>
          <p:cNvSpPr txBox="1"/>
          <p:nvPr>
            <p:ph type="title"/>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How to Succeed</a:t>
            </a:r>
          </a:p>
        </p:txBody>
      </p:sp>
      <p:sp>
        <p:nvSpPr>
          <p:cNvPr id="388" name="Careful building of images.…"/>
          <p:cNvSpPr txBox="1"/>
          <p:nvPr>
            <p:ph type="body" idx="1"/>
          </p:nvPr>
        </p:nvSpPr>
        <p:spPr>
          <a:prstGeom prst="rect">
            <a:avLst/>
          </a:prstGeom>
        </p:spPr>
        <p:txBody>
          <a:bodyPr/>
          <a:lstStyle/>
          <a:p>
            <a:pPr>
              <a:defRPr>
                <a:latin typeface="Verdana"/>
                <a:ea typeface="Verdana"/>
                <a:cs typeface="Verdana"/>
                <a:sym typeface="Verdana"/>
              </a:defRPr>
            </a:pPr>
            <a:r>
              <a:t>Careful building of images.</a:t>
            </a:r>
          </a:p>
          <a:p>
            <a:pPr>
              <a:defRPr>
                <a:latin typeface="Verdana"/>
                <a:ea typeface="Verdana"/>
                <a:cs typeface="Verdana"/>
                <a:sym typeface="Verdana"/>
              </a:defRPr>
            </a:pPr>
            <a:r>
              <a:t>Using Containers in the right way, and at the right time.</a:t>
            </a:r>
          </a:p>
          <a:p>
            <a:pPr>
              <a:defRPr>
                <a:latin typeface="Verdana"/>
                <a:ea typeface="Verdana"/>
                <a:cs typeface="Verdana"/>
                <a:sym typeface="Verdana"/>
              </a:defRPr>
            </a:pPr>
            <a:r>
              <a:t>Manage your Supply Chain</a:t>
            </a:r>
          </a:p>
          <a:p>
            <a:pPr>
              <a:defRPr>
                <a:latin typeface="Verdana"/>
                <a:ea typeface="Verdana"/>
                <a:cs typeface="Verdana"/>
                <a:sym typeface="Verdana"/>
              </a:defRPr>
            </a:pPr>
            <a:r>
              <a:t>Scan your containers</a:t>
            </a:r>
          </a:p>
        </p:txBody>
      </p:sp>
      <p:grpSp>
        <p:nvGrpSpPr>
          <p:cNvPr id="391" name="Groupe 1"/>
          <p:cNvGrpSpPr/>
          <p:nvPr/>
        </p:nvGrpSpPr>
        <p:grpSpPr>
          <a:xfrm>
            <a:off x="22798155" y="429496"/>
            <a:ext cx="1073977" cy="996014"/>
            <a:chOff x="0" y="0"/>
            <a:chExt cx="1073976" cy="996013"/>
          </a:xfrm>
        </p:grpSpPr>
        <p:sp>
          <p:nvSpPr>
            <p:cNvPr id="389"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390"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5" name="The Docker Model"/>
          <p:cNvSpPr txBox="1"/>
          <p:nvPr>
            <p:ph type="title"/>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The Docker Model</a:t>
            </a:r>
          </a:p>
        </p:txBody>
      </p:sp>
      <p:sp>
        <p:nvSpPr>
          <p:cNvPr id="396" name="One process per container, and stateless…"/>
          <p:cNvSpPr txBox="1"/>
          <p:nvPr>
            <p:ph type="body" idx="1"/>
          </p:nvPr>
        </p:nvSpPr>
        <p:spPr>
          <a:prstGeom prst="rect">
            <a:avLst/>
          </a:prstGeom>
        </p:spPr>
        <p:txBody>
          <a:bodyPr/>
          <a:lstStyle/>
          <a:p>
            <a:pPr>
              <a:defRPr>
                <a:latin typeface="Verdana"/>
                <a:ea typeface="Verdana"/>
                <a:cs typeface="Verdana"/>
                <a:sym typeface="Verdana"/>
              </a:defRPr>
            </a:pPr>
            <a:r>
              <a:t>One process per container, and stateless</a:t>
            </a:r>
          </a:p>
          <a:p>
            <a:pPr>
              <a:defRPr>
                <a:latin typeface="Verdana"/>
                <a:ea typeface="Verdana"/>
                <a:cs typeface="Verdana"/>
                <a:sym typeface="Verdana"/>
              </a:defRPr>
            </a:pPr>
            <a:r>
              <a:t>Easier to maintain and secure</a:t>
            </a:r>
          </a:p>
          <a:p>
            <a:pPr>
              <a:defRPr>
                <a:latin typeface="Verdana"/>
                <a:ea typeface="Verdana"/>
                <a:cs typeface="Verdana"/>
                <a:sym typeface="Verdana"/>
              </a:defRPr>
            </a:pPr>
            <a:r>
              <a:t>Quicker to startup</a:t>
            </a:r>
          </a:p>
          <a:p>
            <a:pPr>
              <a:defRPr>
                <a:latin typeface="Verdana"/>
                <a:ea typeface="Verdana"/>
                <a:cs typeface="Verdana"/>
                <a:sym typeface="Verdana"/>
              </a:defRPr>
            </a:pPr>
            <a:r>
              <a:t>Easier to orchestrate.</a:t>
            </a:r>
          </a:p>
          <a:p>
            <a:pPr>
              <a:defRPr>
                <a:latin typeface="Verdana"/>
                <a:ea typeface="Verdana"/>
                <a:cs typeface="Verdana"/>
                <a:sym typeface="Verdana"/>
              </a:defRPr>
            </a:pPr>
            <a:r>
              <a:t>Drives and exemplifies a microservice architecture</a:t>
            </a:r>
          </a:p>
        </p:txBody>
      </p:sp>
      <p:grpSp>
        <p:nvGrpSpPr>
          <p:cNvPr id="399" name="Groupe 1"/>
          <p:cNvGrpSpPr/>
          <p:nvPr/>
        </p:nvGrpSpPr>
        <p:grpSpPr>
          <a:xfrm>
            <a:off x="22798155" y="429496"/>
            <a:ext cx="1073977" cy="996014"/>
            <a:chOff x="0" y="0"/>
            <a:chExt cx="1073976" cy="996013"/>
          </a:xfrm>
        </p:grpSpPr>
        <p:sp>
          <p:nvSpPr>
            <p:cNvPr id="397"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398"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3" name="The Docker Model"/>
          <p:cNvSpPr txBox="1"/>
          <p:nvPr>
            <p:ph type="title"/>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The Docker Model</a:t>
            </a:r>
          </a:p>
        </p:txBody>
      </p:sp>
      <p:sp>
        <p:nvSpPr>
          <p:cNvPr id="404" name="One process per container, and stateless…"/>
          <p:cNvSpPr txBox="1"/>
          <p:nvPr>
            <p:ph type="body" idx="1"/>
          </p:nvPr>
        </p:nvSpPr>
        <p:spPr>
          <a:prstGeom prst="rect">
            <a:avLst/>
          </a:prstGeom>
        </p:spPr>
        <p:txBody>
          <a:bodyPr/>
          <a:lstStyle/>
          <a:p>
            <a:pPr>
              <a:defRPr b="1">
                <a:latin typeface="Verdana"/>
                <a:ea typeface="Verdana"/>
                <a:cs typeface="Verdana"/>
                <a:sym typeface="Verdana"/>
              </a:defRPr>
            </a:pPr>
            <a:r>
              <a:t>One process per container, and stateless</a:t>
            </a:r>
          </a:p>
          <a:p>
            <a:pPr>
              <a:defRPr>
                <a:latin typeface="Verdana"/>
                <a:ea typeface="Verdana"/>
                <a:cs typeface="Verdana"/>
                <a:sym typeface="Verdana"/>
              </a:defRPr>
            </a:pPr>
            <a:r>
              <a:t>Easier to maintain and secure</a:t>
            </a:r>
          </a:p>
          <a:p>
            <a:pPr>
              <a:defRPr>
                <a:latin typeface="Verdana"/>
                <a:ea typeface="Verdana"/>
                <a:cs typeface="Verdana"/>
                <a:sym typeface="Verdana"/>
              </a:defRPr>
            </a:pPr>
            <a:r>
              <a:t>Quicker to startup</a:t>
            </a:r>
          </a:p>
          <a:p>
            <a:pPr>
              <a:defRPr>
                <a:latin typeface="Verdana"/>
                <a:ea typeface="Verdana"/>
                <a:cs typeface="Verdana"/>
                <a:sym typeface="Verdana"/>
              </a:defRPr>
            </a:pPr>
            <a:r>
              <a:t>Easier to orchestrate.</a:t>
            </a:r>
          </a:p>
          <a:p>
            <a:pPr>
              <a:defRPr>
                <a:latin typeface="Verdana"/>
                <a:ea typeface="Verdana"/>
                <a:cs typeface="Verdana"/>
                <a:sym typeface="Verdana"/>
              </a:defRPr>
            </a:pPr>
            <a:r>
              <a:t>Drives and exemplifies a microservice architecture</a:t>
            </a:r>
          </a:p>
        </p:txBody>
      </p:sp>
      <p:grpSp>
        <p:nvGrpSpPr>
          <p:cNvPr id="407" name="Groupe 1"/>
          <p:cNvGrpSpPr/>
          <p:nvPr/>
        </p:nvGrpSpPr>
        <p:grpSpPr>
          <a:xfrm>
            <a:off x="22798155" y="429496"/>
            <a:ext cx="1073977" cy="996014"/>
            <a:chOff x="0" y="0"/>
            <a:chExt cx="1073976" cy="996013"/>
          </a:xfrm>
        </p:grpSpPr>
        <p:sp>
          <p:nvSpPr>
            <p:cNvPr id="405"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406"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1" name="Choosing the right foundation"/>
          <p:cNvSpPr txBox="1"/>
          <p:nvPr>
            <p:ph type="title"/>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Choosing the right foundation</a:t>
            </a:r>
          </a:p>
        </p:txBody>
      </p:sp>
      <p:sp>
        <p:nvSpPr>
          <p:cNvPr id="412" name="Choose the smallest image that makes sense - installing significant extra tools via the Dockerfile adds more maintenance.…"/>
          <p:cNvSpPr txBox="1"/>
          <p:nvPr>
            <p:ph type="body" idx="1"/>
          </p:nvPr>
        </p:nvSpPr>
        <p:spPr>
          <a:prstGeom prst="rect">
            <a:avLst/>
          </a:prstGeom>
        </p:spPr>
        <p:txBody>
          <a:bodyPr/>
          <a:lstStyle/>
          <a:p>
            <a:pPr>
              <a:defRPr>
                <a:latin typeface="Verdana"/>
                <a:ea typeface="Verdana"/>
                <a:cs typeface="Verdana"/>
                <a:sym typeface="Verdana"/>
              </a:defRPr>
            </a:pPr>
            <a:r>
              <a:t>Choose the smallest image that makes sense - installing significant extra tools via the Dockerfile adds more maintenance.</a:t>
            </a:r>
          </a:p>
          <a:p>
            <a:pPr>
              <a:defRPr>
                <a:latin typeface="Verdana"/>
                <a:ea typeface="Verdana"/>
                <a:cs typeface="Verdana"/>
                <a:sym typeface="Verdana"/>
              </a:defRPr>
            </a:pPr>
            <a:r>
              <a:t>Don’t use “latest”</a:t>
            </a:r>
          </a:p>
          <a:p>
            <a:pPr>
              <a:defRPr>
                <a:latin typeface="Verdana"/>
                <a:ea typeface="Verdana"/>
                <a:cs typeface="Verdana"/>
                <a:sym typeface="Verdana"/>
              </a:defRPr>
            </a:pPr>
            <a:r>
              <a:t>Keep your set of images as low as possible.</a:t>
            </a:r>
          </a:p>
          <a:p>
            <a:pPr>
              <a:defRPr>
                <a:latin typeface="Verdana"/>
                <a:ea typeface="Verdana"/>
                <a:cs typeface="Verdana"/>
                <a:sym typeface="Verdana"/>
              </a:defRPr>
            </a:pPr>
            <a:r>
              <a:t>Static linking</a:t>
            </a:r>
          </a:p>
        </p:txBody>
      </p:sp>
      <p:grpSp>
        <p:nvGrpSpPr>
          <p:cNvPr id="415" name="Groupe 1"/>
          <p:cNvGrpSpPr/>
          <p:nvPr/>
        </p:nvGrpSpPr>
        <p:grpSpPr>
          <a:xfrm>
            <a:off x="22798155" y="429496"/>
            <a:ext cx="1073977" cy="996014"/>
            <a:chOff x="0" y="0"/>
            <a:chExt cx="1073976" cy="996013"/>
          </a:xfrm>
        </p:grpSpPr>
        <p:sp>
          <p:nvSpPr>
            <p:cNvPr id="413"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414"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9" name="Text"/>
          <p:cNvSpPr txBox="1"/>
          <p:nvPr>
            <p:ph type="body" idx="13"/>
          </p:nvPr>
        </p:nvSpPr>
        <p:spPr>
          <a:xfrm>
            <a:off x="2381250" y="11520237"/>
            <a:ext cx="19621500" cy="585521"/>
          </a:xfrm>
          <a:prstGeom prst="rect">
            <a:avLst/>
          </a:prstGeom>
        </p:spPr>
        <p:txBody>
          <a:bodyPr/>
          <a:lstStyle/>
          <a:p>
            <a:pPr/>
          </a:p>
        </p:txBody>
      </p:sp>
      <p:sp>
        <p:nvSpPr>
          <p:cNvPr id="420" name="DEMO"/>
          <p:cNvSpPr txBox="1"/>
          <p:nvPr>
            <p:ph type="body" idx="14"/>
          </p:nvPr>
        </p:nvSpPr>
        <p:spPr>
          <a:xfrm>
            <a:off x="2381250" y="6323688"/>
            <a:ext cx="19621500" cy="1068624"/>
          </a:xfrm>
          <a:prstGeom prst="rect">
            <a:avLst/>
          </a:prstGeom>
        </p:spPr>
        <p:txBody>
          <a:bodyPr/>
          <a:lstStyle>
            <a:lvl1pPr>
              <a:defRPr i="1" sz="6400">
                <a:latin typeface="Helvetica Neue"/>
                <a:ea typeface="Helvetica Neue"/>
                <a:cs typeface="Helvetica Neue"/>
                <a:sym typeface="Helvetica Neue"/>
              </a:defRPr>
            </a:lvl1pPr>
          </a:lstStyle>
          <a:p>
            <a:pPr/>
            <a:r>
              <a:t>DEMO</a:t>
            </a:r>
          </a:p>
        </p:txBody>
      </p:sp>
      <p:grpSp>
        <p:nvGrpSpPr>
          <p:cNvPr id="423" name="Groupe 1"/>
          <p:cNvGrpSpPr/>
          <p:nvPr/>
        </p:nvGrpSpPr>
        <p:grpSpPr>
          <a:xfrm>
            <a:off x="22798155" y="429496"/>
            <a:ext cx="1073977" cy="996014"/>
            <a:chOff x="0" y="0"/>
            <a:chExt cx="1073976" cy="996013"/>
          </a:xfrm>
        </p:grpSpPr>
        <p:sp>
          <p:nvSpPr>
            <p:cNvPr id="421"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422"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The most poisonous snake in the world"/>
          <p:cNvSpPr txBox="1"/>
          <p:nvPr>
            <p:ph type="title"/>
          </p:nvPr>
        </p:nvSpPr>
        <p:spPr>
          <a:prstGeom prst="rect">
            <a:avLst/>
          </a:prstGeom>
        </p:spPr>
        <p:txBody>
          <a:bodyPr/>
          <a:lstStyle>
            <a:lvl1pPr defTabSz="668655">
              <a:defRPr sz="9072"/>
            </a:lvl1pPr>
          </a:lstStyle>
          <a:p>
            <a:pPr/>
            <a:r>
              <a:t>The most poisonous snake in the world</a:t>
            </a:r>
          </a:p>
        </p:txBody>
      </p:sp>
      <p:grpSp>
        <p:nvGrpSpPr>
          <p:cNvPr id="151" name="Checkered_Keelback_Xenochrophis_piscator_Schneider,_1799_Assam_by_Dr_Raju_Kasambe_DSC_0477_(2).JPG"/>
          <p:cNvGrpSpPr/>
          <p:nvPr/>
        </p:nvGrpSpPr>
        <p:grpSpPr>
          <a:xfrm rot="21338060">
            <a:off x="4934103" y="3316333"/>
            <a:ext cx="14515794" cy="8962933"/>
            <a:chOff x="0" y="0"/>
            <a:chExt cx="14515793" cy="8962931"/>
          </a:xfrm>
        </p:grpSpPr>
        <p:pic>
          <p:nvPicPr>
            <p:cNvPr id="150" name="Checkered_Keelback_Xenochrophis_piscator_Schneider,_1799_Assam_by_Dr_Raju_Kasambe_DSC_0477_(2).JPG" descr="Checkered_Keelback_Xenochrophis_piscator_Schneider,_1799_Assam_by_Dr_Raju_Kasambe_DSC_0477_(2).JPG"/>
            <p:cNvPicPr>
              <a:picLocks noChangeAspect="1"/>
            </p:cNvPicPr>
            <p:nvPr/>
          </p:nvPicPr>
          <p:blipFill>
            <a:blip r:embed="rId3">
              <a:extLst/>
            </a:blip>
            <a:stretch>
              <a:fillRect/>
            </a:stretch>
          </p:blipFill>
          <p:spPr>
            <a:xfrm>
              <a:off x="127000" y="88899"/>
              <a:ext cx="14261794" cy="8632733"/>
            </a:xfrm>
            <a:prstGeom prst="rect">
              <a:avLst/>
            </a:prstGeom>
            <a:ln>
              <a:noFill/>
            </a:ln>
            <a:effectLst/>
          </p:spPr>
        </p:pic>
        <p:pic>
          <p:nvPicPr>
            <p:cNvPr id="149" name="Checkered_Keelback_Xenochrophis_piscator_Schneider,_1799_Assam_by_Dr_Raju_Kasambe_DSC_0477_(2).JPG" descr="Checkered_Keelback_Xenochrophis_piscator_Schneider,_1799_Assam_by_Dr_Raju_Kasambe_DSC_0477_(2).JPG"/>
            <p:cNvPicPr>
              <a:picLocks noChangeAspect="0"/>
            </p:cNvPicPr>
            <p:nvPr/>
          </p:nvPicPr>
          <p:blipFill>
            <a:blip r:embed="rId4">
              <a:extLst/>
            </a:blip>
            <a:stretch>
              <a:fillRect/>
            </a:stretch>
          </p:blipFill>
          <p:spPr>
            <a:xfrm>
              <a:off x="0" y="0"/>
              <a:ext cx="14515794" cy="8962932"/>
            </a:xfrm>
            <a:prstGeom prst="rect">
              <a:avLst/>
            </a:prstGeom>
            <a:effectLst/>
          </p:spPr>
        </p:pic>
      </p:gr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7" name="Entrypoint Scripts"/>
          <p:cNvSpPr txBox="1"/>
          <p:nvPr>
            <p:ph type="title"/>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Entrypoint Scripts</a:t>
            </a:r>
          </a:p>
        </p:txBody>
      </p:sp>
      <p:sp>
        <p:nvSpPr>
          <p:cNvPr id="428" name="If you have a complicated entry point script, you’re probably doing something wrong.…"/>
          <p:cNvSpPr txBox="1"/>
          <p:nvPr>
            <p:ph type="body" idx="1"/>
          </p:nvPr>
        </p:nvSpPr>
        <p:spPr>
          <a:prstGeom prst="rect">
            <a:avLst/>
          </a:prstGeom>
        </p:spPr>
        <p:txBody>
          <a:bodyPr/>
          <a:lstStyle/>
          <a:p>
            <a:pPr>
              <a:defRPr>
                <a:latin typeface="Verdana"/>
                <a:ea typeface="Verdana"/>
                <a:cs typeface="Verdana"/>
                <a:sym typeface="Verdana"/>
              </a:defRPr>
            </a:pPr>
            <a:r>
              <a:t>If you have a complicated entry point script, you’re probably doing something wrong.</a:t>
            </a:r>
          </a:p>
          <a:p>
            <a:pPr>
              <a:defRPr>
                <a:latin typeface="Verdana"/>
                <a:ea typeface="Verdana"/>
                <a:cs typeface="Verdana"/>
                <a:sym typeface="Verdana"/>
              </a:defRPr>
            </a:pPr>
            <a:r>
              <a:t>Use environment variables or external files wherever possible - don’t build config in.</a:t>
            </a:r>
          </a:p>
          <a:p>
            <a:pPr>
              <a:defRPr>
                <a:latin typeface="Verdana"/>
                <a:ea typeface="Verdana"/>
                <a:cs typeface="Verdana"/>
                <a:sym typeface="Verdana"/>
              </a:defRPr>
            </a:pPr>
            <a:r>
              <a:t>There are a number of methods for playing secrets into a docker container - choose the method that suits your environment best and make teams aware (bear in mind developer effort).</a:t>
            </a:r>
          </a:p>
        </p:txBody>
      </p:sp>
      <p:grpSp>
        <p:nvGrpSpPr>
          <p:cNvPr id="431" name="Groupe 1"/>
          <p:cNvGrpSpPr/>
          <p:nvPr/>
        </p:nvGrpSpPr>
        <p:grpSpPr>
          <a:xfrm>
            <a:off x="22798155" y="429496"/>
            <a:ext cx="1073977" cy="996014"/>
            <a:chOff x="0" y="0"/>
            <a:chExt cx="1073976" cy="996013"/>
          </a:xfrm>
        </p:grpSpPr>
        <p:sp>
          <p:nvSpPr>
            <p:cNvPr id="429"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430"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5" name="Sidecar Containers"/>
          <p:cNvSpPr txBox="1"/>
          <p:nvPr>
            <p:ph type="title"/>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Sidecar Containers</a:t>
            </a:r>
          </a:p>
        </p:txBody>
      </p:sp>
      <p:sp>
        <p:nvSpPr>
          <p:cNvPr id="436" name="To support the one-process-per-container model orchestrators can have a sidecar model - Kubernetes particularly supports this.…"/>
          <p:cNvSpPr txBox="1"/>
          <p:nvPr>
            <p:ph type="body" idx="1"/>
          </p:nvPr>
        </p:nvSpPr>
        <p:spPr>
          <a:prstGeom prst="rect">
            <a:avLst/>
          </a:prstGeom>
        </p:spPr>
        <p:txBody>
          <a:bodyPr/>
          <a:lstStyle/>
          <a:p>
            <a:pPr>
              <a:defRPr>
                <a:latin typeface="Verdana"/>
                <a:ea typeface="Verdana"/>
                <a:cs typeface="Verdana"/>
                <a:sym typeface="Verdana"/>
              </a:defRPr>
            </a:pPr>
            <a:r>
              <a:t>To support the one-process-per-container model orchestrators can have a sidecar model - Kubernetes particularly supports this.</a:t>
            </a:r>
          </a:p>
          <a:p>
            <a:pPr>
              <a:defRPr>
                <a:latin typeface="Verdana"/>
                <a:ea typeface="Verdana"/>
                <a:cs typeface="Verdana"/>
                <a:sym typeface="Verdana"/>
              </a:defRPr>
            </a:pPr>
            <a:r>
              <a:t>The Kubenertes smallest object - the pod - ensures that containers are scheduled next to each other on the same host.</a:t>
            </a:r>
          </a:p>
          <a:p>
            <a:pPr>
              <a:defRPr>
                <a:latin typeface="Verdana"/>
                <a:ea typeface="Verdana"/>
                <a:cs typeface="Verdana"/>
                <a:sym typeface="Verdana"/>
              </a:defRPr>
            </a:pPr>
            <a:r>
              <a:t>Kubernetes supports a number of methods for sharing data between containers within the same pod.</a:t>
            </a:r>
          </a:p>
        </p:txBody>
      </p:sp>
      <p:grpSp>
        <p:nvGrpSpPr>
          <p:cNvPr id="439" name="Groupe 1"/>
          <p:cNvGrpSpPr/>
          <p:nvPr/>
        </p:nvGrpSpPr>
        <p:grpSpPr>
          <a:xfrm>
            <a:off x="22798155" y="429496"/>
            <a:ext cx="1073977" cy="996014"/>
            <a:chOff x="0" y="0"/>
            <a:chExt cx="1073976" cy="996013"/>
          </a:xfrm>
        </p:grpSpPr>
        <p:sp>
          <p:nvSpPr>
            <p:cNvPr id="437"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438"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1" name="Sidecars"/>
          <p:cNvSpPr txBox="1"/>
          <p:nvPr>
            <p:ph type="title"/>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Sidecars</a:t>
            </a:r>
          </a:p>
        </p:txBody>
      </p:sp>
      <p:grpSp>
        <p:nvGrpSpPr>
          <p:cNvPr id="444" name="Groupe 1"/>
          <p:cNvGrpSpPr/>
          <p:nvPr/>
        </p:nvGrpSpPr>
        <p:grpSpPr>
          <a:xfrm>
            <a:off x="22798155" y="429496"/>
            <a:ext cx="1073977" cy="996014"/>
            <a:chOff x="0" y="0"/>
            <a:chExt cx="1073976" cy="996013"/>
          </a:xfrm>
        </p:grpSpPr>
        <p:sp>
          <p:nvSpPr>
            <p:cNvPr id="442"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443"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pic>
        <p:nvPicPr>
          <p:cNvPr id="445" name="Image" descr="Image"/>
          <p:cNvPicPr>
            <a:picLocks noChangeAspect="1"/>
          </p:cNvPicPr>
          <p:nvPr/>
        </p:nvPicPr>
        <p:blipFill>
          <a:blip r:embed="rId3">
            <a:extLst/>
          </a:blip>
          <a:stretch>
            <a:fillRect/>
          </a:stretch>
        </p:blipFill>
        <p:spPr>
          <a:xfrm>
            <a:off x="2667000" y="1270709"/>
            <a:ext cx="19050000" cy="1117458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9" name="Shift Left"/>
          <p:cNvSpPr txBox="1"/>
          <p:nvPr>
            <p:ph type="title"/>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Shift Left</a:t>
            </a:r>
          </a:p>
        </p:txBody>
      </p:sp>
      <p:sp>
        <p:nvSpPr>
          <p:cNvPr id="450" name="Containers give you the most benefit if they’re used from the very start of your development pipeline.…"/>
          <p:cNvSpPr txBox="1"/>
          <p:nvPr>
            <p:ph type="body" idx="1"/>
          </p:nvPr>
        </p:nvSpPr>
        <p:spPr>
          <a:prstGeom prst="rect">
            <a:avLst/>
          </a:prstGeom>
        </p:spPr>
        <p:txBody>
          <a:bodyPr/>
          <a:lstStyle/>
          <a:p>
            <a:pPr>
              <a:defRPr>
                <a:latin typeface="Verdana"/>
                <a:ea typeface="Verdana"/>
                <a:cs typeface="Verdana"/>
                <a:sym typeface="Verdana"/>
              </a:defRPr>
            </a:pPr>
            <a:r>
              <a:t>Containers give you the most benefit if they’re used from the very start of your development pipeline.</a:t>
            </a:r>
          </a:p>
          <a:p>
            <a:pPr>
              <a:defRPr>
                <a:latin typeface="Verdana"/>
                <a:ea typeface="Verdana"/>
                <a:cs typeface="Verdana"/>
                <a:sym typeface="Verdana"/>
              </a:defRPr>
            </a:pPr>
            <a:r>
              <a:t>They let devs deploy early (eg. locally) and often.</a:t>
            </a:r>
          </a:p>
          <a:p>
            <a:pPr>
              <a:defRPr>
                <a:latin typeface="Verdana"/>
                <a:ea typeface="Verdana"/>
                <a:cs typeface="Verdana"/>
                <a:sym typeface="Verdana"/>
              </a:defRPr>
            </a:pPr>
            <a:r>
              <a:t>Delivery Teams can try new tools and techniques easily.</a:t>
            </a:r>
          </a:p>
          <a:p>
            <a:pPr>
              <a:defRPr>
                <a:latin typeface="Verdana"/>
                <a:ea typeface="Verdana"/>
                <a:cs typeface="Verdana"/>
                <a:sym typeface="Verdana"/>
              </a:defRPr>
            </a:pPr>
            <a:r>
              <a:t>Put your tests, stubs and other artefacts in containers so that teams can use them locally.</a:t>
            </a:r>
          </a:p>
        </p:txBody>
      </p:sp>
      <p:grpSp>
        <p:nvGrpSpPr>
          <p:cNvPr id="453" name="Groupe 1"/>
          <p:cNvGrpSpPr/>
          <p:nvPr/>
        </p:nvGrpSpPr>
        <p:grpSpPr>
          <a:xfrm>
            <a:off x="22798155" y="429496"/>
            <a:ext cx="1073977" cy="996014"/>
            <a:chOff x="0" y="0"/>
            <a:chExt cx="1073976" cy="996013"/>
          </a:xfrm>
        </p:grpSpPr>
        <p:sp>
          <p:nvSpPr>
            <p:cNvPr id="451"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452"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5" name="Shift Left"/>
          <p:cNvSpPr txBox="1"/>
          <p:nvPr>
            <p:ph type="title"/>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Shift Left</a:t>
            </a:r>
          </a:p>
        </p:txBody>
      </p:sp>
      <p:sp>
        <p:nvSpPr>
          <p:cNvPr id="456" name="Give developers access to the same orchestration tool used elsewhere - if you’re going to use Kubernetes give them access to a version of your cluster in a tool like minikube.…"/>
          <p:cNvSpPr txBox="1"/>
          <p:nvPr>
            <p:ph type="body" idx="1"/>
          </p:nvPr>
        </p:nvSpPr>
        <p:spPr>
          <a:prstGeom prst="rect">
            <a:avLst/>
          </a:prstGeom>
        </p:spPr>
        <p:txBody>
          <a:bodyPr/>
          <a:lstStyle/>
          <a:p>
            <a:pPr>
              <a:defRPr>
                <a:latin typeface="Verdana"/>
                <a:ea typeface="Verdana"/>
                <a:cs typeface="Verdana"/>
                <a:sym typeface="Verdana"/>
              </a:defRPr>
            </a:pPr>
            <a:r>
              <a:t>Give developers access to the same orchestration tool used elsewhere - if you’re going to use Kubernetes give them access to a version of your cluster in a tool like minikube.</a:t>
            </a:r>
          </a:p>
          <a:p>
            <a:pPr>
              <a:defRPr>
                <a:latin typeface="Verdana"/>
                <a:ea typeface="Verdana"/>
                <a:cs typeface="Verdana"/>
                <a:sym typeface="Verdana"/>
              </a:defRPr>
            </a:pPr>
            <a:r>
              <a:t>Give delivery teams the right information to make informed choices - if you already have an approved set of images, make sure they know what they are.</a:t>
            </a:r>
          </a:p>
          <a:p>
            <a:pPr>
              <a:defRPr>
                <a:latin typeface="Verdana"/>
                <a:ea typeface="Verdana"/>
                <a:cs typeface="Verdana"/>
                <a:sym typeface="Verdana"/>
              </a:defRPr>
            </a:pPr>
            <a:r>
              <a:t>Give teams the tools to scan new images.</a:t>
            </a:r>
          </a:p>
          <a:p>
            <a:pPr>
              <a:defRPr>
                <a:latin typeface="Verdana"/>
                <a:ea typeface="Verdana"/>
                <a:cs typeface="Verdana"/>
                <a:sym typeface="Verdana"/>
              </a:defRPr>
            </a:pPr>
            <a:r>
              <a:t>Have an open policy where new images can be discussed and approved.</a:t>
            </a:r>
          </a:p>
        </p:txBody>
      </p:sp>
      <p:grpSp>
        <p:nvGrpSpPr>
          <p:cNvPr id="459" name="Groupe 1"/>
          <p:cNvGrpSpPr/>
          <p:nvPr/>
        </p:nvGrpSpPr>
        <p:grpSpPr>
          <a:xfrm>
            <a:off x="22798155" y="429496"/>
            <a:ext cx="1073977" cy="996014"/>
            <a:chOff x="0" y="0"/>
            <a:chExt cx="1073976" cy="996013"/>
          </a:xfrm>
        </p:grpSpPr>
        <p:sp>
          <p:nvSpPr>
            <p:cNvPr id="457"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458"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3" name="Securing the Supply Chain"/>
          <p:cNvSpPr txBox="1"/>
          <p:nvPr>
            <p:ph type="title"/>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Securing the Supply Chain</a:t>
            </a:r>
          </a:p>
        </p:txBody>
      </p:sp>
      <p:sp>
        <p:nvSpPr>
          <p:cNvPr id="464" name="Private Repositories (DTR, ECR etc.)…"/>
          <p:cNvSpPr txBox="1"/>
          <p:nvPr>
            <p:ph type="body" idx="1"/>
          </p:nvPr>
        </p:nvSpPr>
        <p:spPr>
          <a:prstGeom prst="rect">
            <a:avLst/>
          </a:prstGeom>
        </p:spPr>
        <p:txBody>
          <a:bodyPr/>
          <a:lstStyle/>
          <a:p>
            <a:pPr>
              <a:defRPr>
                <a:latin typeface="Verdana"/>
                <a:ea typeface="Verdana"/>
                <a:cs typeface="Verdana"/>
                <a:sym typeface="Verdana"/>
              </a:defRPr>
            </a:pPr>
            <a:r>
              <a:t>Private Repositories (DTR, ECR etc.)</a:t>
            </a:r>
          </a:p>
          <a:p>
            <a:pPr>
              <a:defRPr>
                <a:latin typeface="Verdana"/>
                <a:ea typeface="Verdana"/>
                <a:cs typeface="Verdana"/>
                <a:sym typeface="Verdana"/>
              </a:defRPr>
            </a:pPr>
            <a:r>
              <a:t>Strongly discourage —privileged mode</a:t>
            </a:r>
          </a:p>
          <a:p>
            <a:pPr>
              <a:defRPr>
                <a:latin typeface="Verdana"/>
                <a:ea typeface="Verdana"/>
                <a:cs typeface="Verdana"/>
                <a:sym typeface="Verdana"/>
              </a:defRPr>
            </a:pPr>
            <a:r>
              <a:t>Docker Content Trust</a:t>
            </a:r>
          </a:p>
          <a:p>
            <a:pPr>
              <a:defRPr>
                <a:latin typeface="Verdana"/>
                <a:ea typeface="Verdana"/>
                <a:cs typeface="Verdana"/>
                <a:sym typeface="Verdana"/>
              </a:defRPr>
            </a:pPr>
            <a:r>
              <a:t>Image hashes</a:t>
            </a:r>
          </a:p>
          <a:p>
            <a:pPr>
              <a:defRPr>
                <a:latin typeface="Verdana"/>
                <a:ea typeface="Verdana"/>
                <a:cs typeface="Verdana"/>
                <a:sym typeface="Verdana"/>
              </a:defRPr>
            </a:pPr>
            <a:r>
              <a:t>Clair and third party tools like DTR, Aqua, Twistlock etc.</a:t>
            </a:r>
          </a:p>
          <a:p>
            <a:pPr>
              <a:defRPr>
                <a:latin typeface="Verdana"/>
                <a:ea typeface="Verdana"/>
                <a:cs typeface="Verdana"/>
                <a:sym typeface="Verdana"/>
              </a:defRPr>
            </a:pPr>
            <a:r>
              <a:t>Admission Controllers/PodSecurityPolicy</a:t>
            </a:r>
          </a:p>
        </p:txBody>
      </p:sp>
      <p:grpSp>
        <p:nvGrpSpPr>
          <p:cNvPr id="467" name="Groupe 1"/>
          <p:cNvGrpSpPr/>
          <p:nvPr/>
        </p:nvGrpSpPr>
        <p:grpSpPr>
          <a:xfrm>
            <a:off x="22798155" y="429496"/>
            <a:ext cx="1073977" cy="996014"/>
            <a:chOff x="0" y="0"/>
            <a:chExt cx="1073976" cy="996013"/>
          </a:xfrm>
        </p:grpSpPr>
        <p:sp>
          <p:nvSpPr>
            <p:cNvPr id="465"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466"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1" name="Text"/>
          <p:cNvSpPr txBox="1"/>
          <p:nvPr>
            <p:ph type="body" idx="13"/>
          </p:nvPr>
        </p:nvSpPr>
        <p:spPr>
          <a:xfrm>
            <a:off x="2381250" y="11520237"/>
            <a:ext cx="19621500" cy="585521"/>
          </a:xfrm>
          <a:prstGeom prst="rect">
            <a:avLst/>
          </a:prstGeom>
        </p:spPr>
        <p:txBody>
          <a:bodyPr/>
          <a:lstStyle/>
          <a:p>
            <a:pPr/>
          </a:p>
        </p:txBody>
      </p:sp>
      <p:sp>
        <p:nvSpPr>
          <p:cNvPr id="472" name="DEMO"/>
          <p:cNvSpPr txBox="1"/>
          <p:nvPr>
            <p:ph type="body" idx="14"/>
          </p:nvPr>
        </p:nvSpPr>
        <p:spPr>
          <a:xfrm>
            <a:off x="2381250" y="6323688"/>
            <a:ext cx="19621500" cy="1068624"/>
          </a:xfrm>
          <a:prstGeom prst="rect">
            <a:avLst/>
          </a:prstGeom>
        </p:spPr>
        <p:txBody>
          <a:bodyPr/>
          <a:lstStyle>
            <a:lvl1pPr>
              <a:defRPr i="1" sz="6400">
                <a:latin typeface="Helvetica Neue"/>
                <a:ea typeface="Helvetica Neue"/>
                <a:cs typeface="Helvetica Neue"/>
                <a:sym typeface="Helvetica Neue"/>
              </a:defRPr>
            </a:lvl1pPr>
          </a:lstStyle>
          <a:p>
            <a:pPr/>
            <a:r>
              <a:t>DEMO</a:t>
            </a:r>
          </a:p>
        </p:txBody>
      </p:sp>
      <p:grpSp>
        <p:nvGrpSpPr>
          <p:cNvPr id="475" name="Groupe 1"/>
          <p:cNvGrpSpPr/>
          <p:nvPr/>
        </p:nvGrpSpPr>
        <p:grpSpPr>
          <a:xfrm>
            <a:off x="22798155" y="429496"/>
            <a:ext cx="1073977" cy="996014"/>
            <a:chOff x="0" y="0"/>
            <a:chExt cx="1073976" cy="996013"/>
          </a:xfrm>
        </p:grpSpPr>
        <p:sp>
          <p:nvSpPr>
            <p:cNvPr id="473"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474"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9" name="Be aware of interactions"/>
          <p:cNvSpPr txBox="1"/>
          <p:nvPr>
            <p:ph type="title"/>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Be aware of interactions</a:t>
            </a:r>
          </a:p>
        </p:txBody>
      </p:sp>
      <p:sp>
        <p:nvSpPr>
          <p:cNvPr id="480" name="JVM/Docker memory usage.…"/>
          <p:cNvSpPr txBox="1"/>
          <p:nvPr>
            <p:ph type="body" idx="1"/>
          </p:nvPr>
        </p:nvSpPr>
        <p:spPr>
          <a:prstGeom prst="rect">
            <a:avLst/>
          </a:prstGeom>
        </p:spPr>
        <p:txBody>
          <a:bodyPr/>
          <a:lstStyle/>
          <a:p>
            <a:pPr>
              <a:defRPr>
                <a:latin typeface="Verdana"/>
                <a:ea typeface="Verdana"/>
                <a:cs typeface="Verdana"/>
                <a:sym typeface="Verdana"/>
              </a:defRPr>
            </a:pPr>
            <a:r>
              <a:t>JVM/Docker memory usage.</a:t>
            </a:r>
          </a:p>
          <a:p>
            <a:pPr>
              <a:defRPr>
                <a:latin typeface="Verdana"/>
                <a:ea typeface="Verdana"/>
                <a:cs typeface="Verdana"/>
                <a:sym typeface="Verdana"/>
              </a:defRPr>
            </a:pPr>
            <a:r>
              <a:t>systemd</a:t>
            </a:r>
          </a:p>
        </p:txBody>
      </p:sp>
      <p:grpSp>
        <p:nvGrpSpPr>
          <p:cNvPr id="483" name="Groupe 1"/>
          <p:cNvGrpSpPr/>
          <p:nvPr/>
        </p:nvGrpSpPr>
        <p:grpSpPr>
          <a:xfrm>
            <a:off x="22798155" y="429496"/>
            <a:ext cx="1073977" cy="996014"/>
            <a:chOff x="0" y="0"/>
            <a:chExt cx="1073976" cy="996013"/>
          </a:xfrm>
        </p:grpSpPr>
        <p:sp>
          <p:nvSpPr>
            <p:cNvPr id="481"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482"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Title"/>
          <p:cNvSpPr txBox="1"/>
          <p:nvPr>
            <p:ph type="title"/>
          </p:nvPr>
        </p:nvSpPr>
        <p:spPr>
          <a:prstGeom prst="rect">
            <a:avLst/>
          </a:prstGeom>
        </p:spPr>
        <p:txBody>
          <a:bodyPr/>
          <a:lstStyle/>
          <a:p>
            <a:pPr/>
            <a:r>
              <a:t> </a:t>
            </a:r>
          </a:p>
        </p:txBody>
      </p:sp>
      <p:grpSp>
        <p:nvGrpSpPr>
          <p:cNvPr id="158" name="Checkered_Keelback_Xenochrophis_piscator_Schneider,_1799_Assam_by_Dr_Raju_Kasambe_DSC_0477_(2).JPG"/>
          <p:cNvGrpSpPr/>
          <p:nvPr/>
        </p:nvGrpSpPr>
        <p:grpSpPr>
          <a:xfrm rot="21338060">
            <a:off x="1407116" y="4422882"/>
            <a:ext cx="10859623" cy="6749836"/>
            <a:chOff x="0" y="0"/>
            <a:chExt cx="10859622" cy="6749834"/>
          </a:xfrm>
        </p:grpSpPr>
        <p:pic>
          <p:nvPicPr>
            <p:cNvPr id="157" name="Checkered_Keelback_Xenochrophis_piscator_Schneider,_1799_Assam_by_Dr_Raju_Kasambe_DSC_0477_(2).JPG" descr="Checkered_Keelback_Xenochrophis_piscator_Schneider,_1799_Assam_by_Dr_Raju_Kasambe_DSC_0477_(2).JPG"/>
            <p:cNvPicPr>
              <a:picLocks noChangeAspect="1"/>
            </p:cNvPicPr>
            <p:nvPr/>
          </p:nvPicPr>
          <p:blipFill>
            <a:blip r:embed="rId3">
              <a:extLst/>
            </a:blip>
            <a:stretch>
              <a:fillRect/>
            </a:stretch>
          </p:blipFill>
          <p:spPr>
            <a:xfrm>
              <a:off x="127000" y="88900"/>
              <a:ext cx="10605623" cy="6419635"/>
            </a:xfrm>
            <a:prstGeom prst="rect">
              <a:avLst/>
            </a:prstGeom>
            <a:ln>
              <a:noFill/>
            </a:ln>
            <a:effectLst/>
          </p:spPr>
        </p:pic>
        <p:pic>
          <p:nvPicPr>
            <p:cNvPr id="156" name="Checkered_Keelback_Xenochrophis_piscator_Schneider,_1799_Assam_by_Dr_Raju_Kasambe_DSC_0477_(2).JPG" descr="Checkered_Keelback_Xenochrophis_piscator_Schneider,_1799_Assam_by_Dr_Raju_Kasambe_DSC_0477_(2).JPG"/>
            <p:cNvPicPr>
              <a:picLocks noChangeAspect="0"/>
            </p:cNvPicPr>
            <p:nvPr/>
          </p:nvPicPr>
          <p:blipFill>
            <a:blip r:embed="rId4">
              <a:extLst/>
            </a:blip>
            <a:stretch>
              <a:fillRect/>
            </a:stretch>
          </p:blipFill>
          <p:spPr>
            <a:xfrm>
              <a:off x="0" y="0"/>
              <a:ext cx="10859623" cy="6749835"/>
            </a:xfrm>
            <a:prstGeom prst="rect">
              <a:avLst/>
            </a:prstGeom>
            <a:effectLst/>
          </p:spPr>
        </p:pic>
      </p:grpSp>
      <p:grpSp>
        <p:nvGrpSpPr>
          <p:cNvPr id="161" name="Saw-scaled_Viper_(Echis_carinatus)_Photographed_By_Shantanu_Kuveskar.jpg"/>
          <p:cNvGrpSpPr/>
          <p:nvPr/>
        </p:nvGrpSpPr>
        <p:grpSpPr>
          <a:xfrm rot="95665">
            <a:off x="12538097" y="3797341"/>
            <a:ext cx="10481623" cy="8000918"/>
            <a:chOff x="0" y="0"/>
            <a:chExt cx="10481622" cy="8000916"/>
          </a:xfrm>
        </p:grpSpPr>
        <p:pic>
          <p:nvPicPr>
            <p:cNvPr id="160" name="Saw-scaled_Viper_(Echis_carinatus)_Photographed_By_Shantanu_Kuveskar.jpg" descr="Saw-scaled_Viper_(Echis_carinatus)_Photographed_By_Shantanu_Kuveskar.jpg"/>
            <p:cNvPicPr>
              <a:picLocks noChangeAspect="1"/>
            </p:cNvPicPr>
            <p:nvPr/>
          </p:nvPicPr>
          <p:blipFill>
            <a:blip r:embed="rId5">
              <a:extLst/>
            </a:blip>
            <a:stretch>
              <a:fillRect/>
            </a:stretch>
          </p:blipFill>
          <p:spPr>
            <a:xfrm>
              <a:off x="127000" y="88899"/>
              <a:ext cx="10227623" cy="7670718"/>
            </a:xfrm>
            <a:prstGeom prst="rect">
              <a:avLst/>
            </a:prstGeom>
            <a:ln>
              <a:noFill/>
            </a:ln>
            <a:effectLst/>
          </p:spPr>
        </p:pic>
        <p:pic>
          <p:nvPicPr>
            <p:cNvPr id="159" name="Saw-scaled_Viper_(Echis_carinatus)_Photographed_By_Shantanu_Kuveskar.jpg" descr="Saw-scaled_Viper_(Echis_carinatus)_Photographed_By_Shantanu_Kuveskar.jpg"/>
            <p:cNvPicPr>
              <a:picLocks noChangeAspect="0"/>
            </p:cNvPicPr>
            <p:nvPr/>
          </p:nvPicPr>
          <p:blipFill>
            <a:blip r:embed="rId6">
              <a:extLst/>
            </a:blip>
            <a:stretch>
              <a:fillRect/>
            </a:stretch>
          </p:blipFill>
          <p:spPr>
            <a:xfrm>
              <a:off x="0" y="0"/>
              <a:ext cx="10481623" cy="8000917"/>
            </a:xfrm>
            <a:prstGeom prst="rect">
              <a:avLst/>
            </a:prstGeom>
            <a:effectLst/>
          </p:spPr>
        </p:pic>
      </p:gr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Title"/>
          <p:cNvSpPr txBox="1"/>
          <p:nvPr>
            <p:ph type="title"/>
          </p:nvPr>
        </p:nvSpPr>
        <p:spPr>
          <a:prstGeom prst="rect">
            <a:avLst/>
          </a:prstGeom>
        </p:spPr>
        <p:txBody>
          <a:bodyPr/>
          <a:lstStyle/>
          <a:p>
            <a:pPr/>
          </a:p>
        </p:txBody>
      </p:sp>
      <p:grpSp>
        <p:nvGrpSpPr>
          <p:cNvPr id="168" name="Saw-scaled_Viper_(Echis_carinatus)_Photographed_By_Shantanu_Kuveskar.jpg"/>
          <p:cNvGrpSpPr/>
          <p:nvPr/>
        </p:nvGrpSpPr>
        <p:grpSpPr>
          <a:xfrm rot="95665">
            <a:off x="4781338" y="2169954"/>
            <a:ext cx="14821323" cy="11255692"/>
            <a:chOff x="0" y="0"/>
            <a:chExt cx="14821321" cy="11255690"/>
          </a:xfrm>
        </p:grpSpPr>
        <p:pic>
          <p:nvPicPr>
            <p:cNvPr id="167" name="Saw-scaled_Viper_(Echis_carinatus)_Photographed_By_Shantanu_Kuveskar.jpg" descr="Saw-scaled_Viper_(Echis_carinatus)_Photographed_By_Shantanu_Kuveskar.jpg"/>
            <p:cNvPicPr>
              <a:picLocks noChangeAspect="1"/>
            </p:cNvPicPr>
            <p:nvPr/>
          </p:nvPicPr>
          <p:blipFill>
            <a:blip r:embed="rId3">
              <a:extLst/>
            </a:blip>
            <a:stretch>
              <a:fillRect/>
            </a:stretch>
          </p:blipFill>
          <p:spPr>
            <a:xfrm>
              <a:off x="127000" y="88899"/>
              <a:ext cx="14567322" cy="10925492"/>
            </a:xfrm>
            <a:prstGeom prst="rect">
              <a:avLst/>
            </a:prstGeom>
            <a:ln>
              <a:noFill/>
            </a:ln>
            <a:effectLst/>
          </p:spPr>
        </p:pic>
        <p:pic>
          <p:nvPicPr>
            <p:cNvPr id="166" name="Saw-scaled_Viper_(Echis_carinatus)_Photographed_By_Shantanu_Kuveskar.jpg" descr="Saw-scaled_Viper_(Echis_carinatus)_Photographed_By_Shantanu_Kuveskar.jpg"/>
            <p:cNvPicPr>
              <a:picLocks noChangeAspect="0"/>
            </p:cNvPicPr>
            <p:nvPr/>
          </p:nvPicPr>
          <p:blipFill>
            <a:blip r:embed="rId4">
              <a:extLst/>
            </a:blip>
            <a:stretch>
              <a:fillRect/>
            </a:stretch>
          </p:blipFill>
          <p:spPr>
            <a:xfrm>
              <a:off x="0" y="0"/>
              <a:ext cx="14821322" cy="11255691"/>
            </a:xfrm>
            <a:prstGeom prst="rect">
              <a:avLst/>
            </a:prstGeom>
            <a:effectLst/>
          </p:spPr>
        </p:pic>
      </p:gr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Text"/>
          <p:cNvSpPr txBox="1"/>
          <p:nvPr>
            <p:ph type="body" idx="13"/>
          </p:nvPr>
        </p:nvSpPr>
        <p:spPr>
          <a:xfrm>
            <a:off x="2381250" y="11520237"/>
            <a:ext cx="19621500" cy="585521"/>
          </a:xfrm>
          <a:prstGeom prst="rect">
            <a:avLst/>
          </a:prstGeom>
        </p:spPr>
        <p:txBody>
          <a:bodyPr/>
          <a:lstStyle/>
          <a:p>
            <a:pPr/>
          </a:p>
        </p:txBody>
      </p:sp>
      <p:sp>
        <p:nvSpPr>
          <p:cNvPr id="173" name="poisonous…"/>
          <p:cNvSpPr txBox="1"/>
          <p:nvPr>
            <p:ph type="body" idx="14"/>
          </p:nvPr>
        </p:nvSpPr>
        <p:spPr>
          <a:xfrm>
            <a:off x="2381250" y="1589506"/>
            <a:ext cx="19621500" cy="10536988"/>
          </a:xfrm>
          <a:prstGeom prst="rect">
            <a:avLst/>
          </a:prstGeom>
        </p:spPr>
        <p:txBody>
          <a:bodyPr/>
          <a:lstStyle/>
          <a:p>
            <a:pPr algn="l" defTabSz="457200">
              <a:defRPr sz="6200">
                <a:latin typeface="Helvetica Neue"/>
                <a:ea typeface="Helvetica Neue"/>
                <a:cs typeface="Helvetica Neue"/>
                <a:sym typeface="Helvetica Neue"/>
              </a:defRPr>
            </a:pPr>
            <a:r>
              <a:t>poisonous</a:t>
            </a:r>
          </a:p>
          <a:p>
            <a:pPr algn="l" defTabSz="457200">
              <a:defRPr>
                <a:latin typeface="Helvetica Neue"/>
                <a:ea typeface="Helvetica Neue"/>
                <a:cs typeface="Helvetica Neue"/>
                <a:sym typeface="Helvetica Neue"/>
              </a:defRPr>
            </a:pPr>
            <a:r>
              <a:t>/ˈpɔɪzənəs/</a:t>
            </a:r>
          </a:p>
          <a:p>
            <a:pPr algn="l" defTabSz="457200">
              <a:defRPr sz="4700">
                <a:latin typeface="Helvetica Neue"/>
                <a:ea typeface="Helvetica Neue"/>
                <a:cs typeface="Helvetica Neue"/>
                <a:sym typeface="Helvetica Neue"/>
              </a:defRPr>
            </a:pPr>
          </a:p>
          <a:p>
            <a:pPr algn="l" defTabSz="457200">
              <a:defRPr i="1">
                <a:latin typeface="Helvetica Neue"/>
                <a:ea typeface="Helvetica Neue"/>
                <a:cs typeface="Helvetica Neue"/>
                <a:sym typeface="Helvetica Neue"/>
              </a:defRPr>
            </a:pPr>
            <a:r>
              <a:t>adjective</a:t>
            </a:r>
            <a:endParaRPr i="0"/>
          </a:p>
          <a:p>
            <a:pPr marL="457199" indent="-317499" algn="l" defTabSz="457200">
              <a:buClr>
                <a:srgbClr val="222222"/>
              </a:buClr>
              <a:buSzPct val="100000"/>
              <a:buFont typeface="Arial"/>
              <a:buAutoNum type="arabicPeriod" startAt="1"/>
              <a:defRPr sz="4700">
                <a:latin typeface="Helvetica Neue"/>
                <a:ea typeface="Helvetica Neue"/>
                <a:cs typeface="Helvetica Neue"/>
                <a:sym typeface="Helvetica Neue"/>
              </a:defRPr>
            </a:pPr>
            <a:r>
              <a:t>(of a substance or plant) causing or capable of causing death or illness </a:t>
            </a:r>
            <a:r>
              <a:rPr b="1"/>
              <a:t>if taken into the body</a:t>
            </a:r>
            <a:r>
              <a:t>.</a:t>
            </a:r>
          </a:p>
          <a:p>
            <a:pPr algn="l" defTabSz="457200">
              <a:defRPr sz="4700">
                <a:latin typeface="Helvetica Neue"/>
                <a:ea typeface="Helvetica Neue"/>
                <a:cs typeface="Helvetica Neue"/>
                <a:sym typeface="Helvetica Neue"/>
              </a:defRPr>
            </a:pPr>
          </a:p>
          <a:p>
            <a:pPr algn="l" defTabSz="457200">
              <a:defRPr sz="4700">
                <a:latin typeface="Helvetica Neue"/>
                <a:ea typeface="Helvetica Neue"/>
                <a:cs typeface="Helvetica Neue"/>
                <a:sym typeface="Helvetica Neue"/>
              </a:defRPr>
            </a:pPr>
          </a:p>
          <a:p>
            <a:pPr algn="l" defTabSz="457200">
              <a:defRPr sz="6200">
                <a:latin typeface="Helvetica Neue"/>
                <a:ea typeface="Helvetica Neue"/>
                <a:cs typeface="Helvetica Neue"/>
                <a:sym typeface="Helvetica Neue"/>
              </a:defRPr>
            </a:pPr>
            <a:r>
              <a:t>venomous</a:t>
            </a:r>
          </a:p>
          <a:p>
            <a:pPr algn="l" defTabSz="457200">
              <a:defRPr sz="4700">
                <a:latin typeface="Helvetica Neue"/>
                <a:ea typeface="Helvetica Neue"/>
                <a:cs typeface="Helvetica Neue"/>
                <a:sym typeface="Helvetica Neue"/>
              </a:defRPr>
            </a:pPr>
            <a:r>
              <a:t>/ˈvɛnəməs/</a:t>
            </a:r>
          </a:p>
          <a:p>
            <a:pPr algn="l" defTabSz="457200">
              <a:defRPr sz="4700">
                <a:latin typeface="Helvetica Neue"/>
                <a:ea typeface="Helvetica Neue"/>
                <a:cs typeface="Helvetica Neue"/>
                <a:sym typeface="Helvetica Neue"/>
              </a:defRPr>
            </a:pPr>
          </a:p>
          <a:p>
            <a:pPr algn="l" defTabSz="457200">
              <a:defRPr sz="4700">
                <a:latin typeface="Helvetica Neue"/>
                <a:ea typeface="Helvetica Neue"/>
                <a:cs typeface="Helvetica Neue"/>
                <a:sym typeface="Helvetica Neue"/>
              </a:defRPr>
            </a:pPr>
            <a:r>
              <a:t>adjective: venomous</a:t>
            </a:r>
          </a:p>
          <a:p>
            <a:pPr algn="l" defTabSz="457200">
              <a:defRPr sz="4700">
                <a:latin typeface="Helvetica Neue"/>
                <a:ea typeface="Helvetica Neue"/>
                <a:cs typeface="Helvetica Neue"/>
                <a:sym typeface="Helvetica Neue"/>
              </a:defRPr>
            </a:pPr>
            <a:r>
              <a:t>(of an animal, especially a snake) secreting venom; capable of injecting venom by means of a bite or sting.</a:t>
            </a:r>
          </a:p>
        </p:txBody>
      </p:sp>
      <p:grpSp>
        <p:nvGrpSpPr>
          <p:cNvPr id="176" name="Groupe 1"/>
          <p:cNvGrpSpPr/>
          <p:nvPr/>
        </p:nvGrpSpPr>
        <p:grpSpPr>
          <a:xfrm>
            <a:off x="22798155" y="429496"/>
            <a:ext cx="1073977" cy="996014"/>
            <a:chOff x="0" y="0"/>
            <a:chExt cx="1073976" cy="996013"/>
          </a:xfrm>
        </p:grpSpPr>
        <p:sp>
          <p:nvSpPr>
            <p:cNvPr id="174"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175"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A few salient points…"/>
          <p:cNvSpPr txBox="1"/>
          <p:nvPr>
            <p:ph type="title"/>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A few salient points…</a:t>
            </a:r>
          </a:p>
        </p:txBody>
      </p:sp>
      <p:sp>
        <p:nvSpPr>
          <p:cNvPr id="179" name="Don’t eat Keelback snakes.…"/>
          <p:cNvSpPr txBox="1"/>
          <p:nvPr>
            <p:ph type="body" idx="1"/>
          </p:nvPr>
        </p:nvSpPr>
        <p:spPr>
          <a:prstGeom prst="rect">
            <a:avLst/>
          </a:prstGeom>
        </p:spPr>
        <p:txBody>
          <a:bodyPr/>
          <a:lstStyle/>
          <a:p>
            <a:pPr>
              <a:defRPr>
                <a:latin typeface="Verdana"/>
                <a:ea typeface="Verdana"/>
                <a:cs typeface="Verdana"/>
                <a:sym typeface="Verdana"/>
              </a:defRPr>
            </a:pPr>
            <a:r>
              <a:t>Don’t eat Keelback snakes.</a:t>
            </a:r>
          </a:p>
          <a:p>
            <a:pPr>
              <a:defRPr>
                <a:latin typeface="Verdana"/>
                <a:ea typeface="Verdana"/>
                <a:cs typeface="Verdana"/>
                <a:sym typeface="Verdana"/>
              </a:defRPr>
            </a:pPr>
            <a:r>
              <a:t>Double-check with a pet store if they’re really trying to sell you a snake which they guarantee you </a:t>
            </a:r>
            <a:r>
              <a:rPr b="1" i="1"/>
              <a:t>isn’t poisonous at all.</a:t>
            </a:r>
          </a:p>
          <a:p>
            <a:pPr>
              <a:defRPr>
                <a:latin typeface="Verdana"/>
                <a:ea typeface="Verdana"/>
                <a:cs typeface="Verdana"/>
                <a:sym typeface="Verdana"/>
              </a:defRPr>
            </a:pPr>
            <a:r>
              <a:t>Context and background information are both </a:t>
            </a:r>
            <a:r>
              <a:rPr b="1"/>
              <a:t>very</a:t>
            </a:r>
            <a:r>
              <a:t> important.</a:t>
            </a:r>
          </a:p>
        </p:txBody>
      </p:sp>
      <p:grpSp>
        <p:nvGrpSpPr>
          <p:cNvPr id="182" name="Groupe 1"/>
          <p:cNvGrpSpPr/>
          <p:nvPr/>
        </p:nvGrpSpPr>
        <p:grpSpPr>
          <a:xfrm>
            <a:off x="22798155" y="429496"/>
            <a:ext cx="1073977" cy="996014"/>
            <a:chOff x="0" y="0"/>
            <a:chExt cx="1073976" cy="996013"/>
          </a:xfrm>
        </p:grpSpPr>
        <p:sp>
          <p:nvSpPr>
            <p:cNvPr id="180"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181"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179">
                                            <p:bg/>
                                          </p:spTgt>
                                        </p:tgtEl>
                                        <p:attrNameLst>
                                          <p:attrName>style.visibility</p:attrName>
                                        </p:attrNameLst>
                                      </p:cBhvr>
                                      <p:to>
                                        <p:strVal val="visible"/>
                                      </p:to>
                                    </p:set>
                                    <p:anim calcmode="lin" valueType="num">
                                      <p:cBhvr>
                                        <p:cTn id="7" dur="500" fill="hold"/>
                                        <p:tgtEl>
                                          <p:spTgt spid="179">
                                            <p:bg/>
                                          </p:spTgt>
                                        </p:tgtEl>
                                        <p:attrNameLst>
                                          <p:attrName>ppt_x</p:attrName>
                                        </p:attrNameLst>
                                      </p:cBhvr>
                                      <p:tavLst>
                                        <p:tav tm="0">
                                          <p:val>
                                            <p:strVal val="0-#ppt_w/2"/>
                                          </p:val>
                                        </p:tav>
                                        <p:tav tm="100000">
                                          <p:val>
                                            <p:strVal val="#ppt_x"/>
                                          </p:val>
                                        </p:tav>
                                      </p:tavLst>
                                    </p:anim>
                                    <p:anim calcmode="lin" valueType="num">
                                      <p:cBhvr>
                                        <p:cTn id="8" dur="500" fill="hold"/>
                                        <p:tgtEl>
                                          <p:spTgt spid="179">
                                            <p:bg/>
                                          </p:spTgt>
                                        </p:tgtEl>
                                        <p:attrNameLst>
                                          <p:attrName>ppt_y</p:attrName>
                                        </p:attrNameLst>
                                      </p:cBhvr>
                                      <p:tavLst>
                                        <p:tav tm="0">
                                          <p:val>
                                            <p:strVal val="#ppt_y"/>
                                          </p:val>
                                        </p:tav>
                                        <p:tav tm="100000">
                                          <p:val>
                                            <p:strVal val="#ppt_y"/>
                                          </p:val>
                                        </p:tav>
                                      </p:tavLst>
                                    </p:anim>
                                  </p:childTnLst>
                                </p:cTn>
                              </p:par>
                              <p:par>
                                <p:cTn id="9" presetClass="entr" nodeType="withEffect" presetSubtype="8" presetID="2" grpId="1" fill="hold">
                                  <p:stCondLst>
                                    <p:cond delay="0"/>
                                  </p:stCondLst>
                                  <p:iterate type="el" backwards="0">
                                    <p:tmAbs val="0"/>
                                  </p:iterate>
                                  <p:childTnLst>
                                    <p:set>
                                      <p:cBhvr>
                                        <p:cTn id="10" fill="hold"/>
                                        <p:tgtEl>
                                          <p:spTgt spid="179">
                                            <p:txEl>
                                              <p:pRg st="0" end="0"/>
                                            </p:txEl>
                                          </p:spTgt>
                                        </p:tgtEl>
                                        <p:attrNameLst>
                                          <p:attrName>style.visibility</p:attrName>
                                        </p:attrNameLst>
                                      </p:cBhvr>
                                      <p:to>
                                        <p:strVal val="visible"/>
                                      </p:to>
                                    </p:set>
                                    <p:anim calcmode="lin" valueType="num">
                                      <p:cBhvr>
                                        <p:cTn id="11" dur="500" fill="hold"/>
                                        <p:tgtEl>
                                          <p:spTgt spid="179">
                                            <p:txEl>
                                              <p:pRg st="0" end="0"/>
                                            </p:txEl>
                                          </p:spTgt>
                                        </p:tgtEl>
                                        <p:attrNameLst>
                                          <p:attrName>ppt_x</p:attrName>
                                        </p:attrNameLst>
                                      </p:cBhvr>
                                      <p:tavLst>
                                        <p:tav tm="0">
                                          <p:val>
                                            <p:strVal val="0-#ppt_w/2"/>
                                          </p:val>
                                        </p:tav>
                                        <p:tav tm="100000">
                                          <p:val>
                                            <p:strVal val="#ppt_x"/>
                                          </p:val>
                                        </p:tav>
                                      </p:tavLst>
                                    </p:anim>
                                    <p:anim calcmode="lin" valueType="num">
                                      <p:cBhvr>
                                        <p:cTn id="12" dur="500" fill="hold"/>
                                        <p:tgtEl>
                                          <p:spTgt spid="179">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8" presetID="2" grpId="1" fill="hold">
                                  <p:stCondLst>
                                    <p:cond delay="0"/>
                                  </p:stCondLst>
                                  <p:iterate type="el" backwards="0">
                                    <p:tmAbs val="0"/>
                                  </p:iterate>
                                  <p:childTnLst>
                                    <p:set>
                                      <p:cBhvr>
                                        <p:cTn id="16" fill="hold"/>
                                        <p:tgtEl>
                                          <p:spTgt spid="179">
                                            <p:txEl>
                                              <p:pRg st="1" end="1"/>
                                            </p:txEl>
                                          </p:spTgt>
                                        </p:tgtEl>
                                        <p:attrNameLst>
                                          <p:attrName>style.visibility</p:attrName>
                                        </p:attrNameLst>
                                      </p:cBhvr>
                                      <p:to>
                                        <p:strVal val="visible"/>
                                      </p:to>
                                    </p:set>
                                    <p:anim calcmode="lin" valueType="num">
                                      <p:cBhvr>
                                        <p:cTn id="17" dur="500" fill="hold"/>
                                        <p:tgtEl>
                                          <p:spTgt spid="179">
                                            <p:txEl>
                                              <p:pRg st="1" end="1"/>
                                            </p:txEl>
                                          </p:spTgt>
                                        </p:tgtEl>
                                        <p:attrNameLst>
                                          <p:attrName>ppt_x</p:attrName>
                                        </p:attrNameLst>
                                      </p:cBhvr>
                                      <p:tavLst>
                                        <p:tav tm="0">
                                          <p:val>
                                            <p:strVal val="0-#ppt_w/2"/>
                                          </p:val>
                                        </p:tav>
                                        <p:tav tm="100000">
                                          <p:val>
                                            <p:strVal val="#ppt_x"/>
                                          </p:val>
                                        </p:tav>
                                      </p:tavLst>
                                    </p:anim>
                                    <p:anim calcmode="lin" valueType="num">
                                      <p:cBhvr>
                                        <p:cTn id="18" dur="500" fill="hold"/>
                                        <p:tgtEl>
                                          <p:spTgt spid="179">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8" presetID="2" grpId="1" fill="hold">
                                  <p:stCondLst>
                                    <p:cond delay="0"/>
                                  </p:stCondLst>
                                  <p:iterate type="el" backwards="0">
                                    <p:tmAbs val="0"/>
                                  </p:iterate>
                                  <p:childTnLst>
                                    <p:set>
                                      <p:cBhvr>
                                        <p:cTn id="22" fill="hold"/>
                                        <p:tgtEl>
                                          <p:spTgt spid="179">
                                            <p:txEl>
                                              <p:pRg st="2" end="2"/>
                                            </p:txEl>
                                          </p:spTgt>
                                        </p:tgtEl>
                                        <p:attrNameLst>
                                          <p:attrName>style.visibility</p:attrName>
                                        </p:attrNameLst>
                                      </p:cBhvr>
                                      <p:to>
                                        <p:strVal val="visible"/>
                                      </p:to>
                                    </p:set>
                                    <p:anim calcmode="lin" valueType="num">
                                      <p:cBhvr>
                                        <p:cTn id="23" dur="500" fill="hold"/>
                                        <p:tgtEl>
                                          <p:spTgt spid="179">
                                            <p:txEl>
                                              <p:pRg st="2" end="2"/>
                                            </p:txEl>
                                          </p:spTgt>
                                        </p:tgtEl>
                                        <p:attrNameLst>
                                          <p:attrName>ppt_x</p:attrName>
                                        </p:attrNameLst>
                                      </p:cBhvr>
                                      <p:tavLst>
                                        <p:tav tm="0">
                                          <p:val>
                                            <p:strVal val="0-#ppt_w/2"/>
                                          </p:val>
                                        </p:tav>
                                        <p:tav tm="100000">
                                          <p:val>
                                            <p:strVal val="#ppt_x"/>
                                          </p:val>
                                        </p:tav>
                                      </p:tavLst>
                                    </p:anim>
                                    <p:anim calcmode="lin" valueType="num">
                                      <p:cBhvr>
                                        <p:cTn id="24" dur="500" fill="hold"/>
                                        <p:tgtEl>
                                          <p:spTgt spid="179">
                                            <p:txEl>
                                              <p:pRg st="2" end="2"/>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179" grpId="1"/>
    </p:bld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Digital Platform Engineering"/>
          <p:cNvSpPr txBox="1"/>
          <p:nvPr>
            <p:ph type="title"/>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Digital Platform Engineering</a:t>
            </a:r>
          </a:p>
        </p:txBody>
      </p:sp>
      <p:sp>
        <p:nvSpPr>
          <p:cNvPr id="187" name="UK Digital Platform Engineering Unit…"/>
          <p:cNvSpPr txBox="1"/>
          <p:nvPr>
            <p:ph type="body" idx="1"/>
          </p:nvPr>
        </p:nvSpPr>
        <p:spPr>
          <a:prstGeom prst="rect">
            <a:avLst/>
          </a:prstGeom>
        </p:spPr>
        <p:txBody>
          <a:bodyPr/>
          <a:lstStyle/>
          <a:p>
            <a:pPr>
              <a:defRPr>
                <a:latin typeface="Verdana"/>
                <a:ea typeface="Verdana"/>
                <a:cs typeface="Verdana"/>
                <a:sym typeface="Verdana"/>
              </a:defRPr>
            </a:pPr>
            <a:r>
              <a:t>UK Digital Platform Engineering Unit</a:t>
            </a:r>
          </a:p>
          <a:p>
            <a:pPr>
              <a:defRPr>
                <a:latin typeface="Verdana"/>
                <a:ea typeface="Verdana"/>
                <a:cs typeface="Verdana"/>
                <a:sym typeface="Verdana"/>
              </a:defRPr>
            </a:pPr>
            <a:r>
              <a:t>Working across a number of sectors and technologies</a:t>
            </a:r>
          </a:p>
          <a:p>
            <a:pPr>
              <a:defRPr>
                <a:latin typeface="Verdana"/>
                <a:ea typeface="Verdana"/>
                <a:cs typeface="Verdana"/>
                <a:sym typeface="Verdana"/>
              </a:defRPr>
            </a:pPr>
            <a:r>
              <a:t>We’re always on the lookout for skilled Platform Engineers!</a:t>
            </a:r>
          </a:p>
          <a:p>
            <a:pPr>
              <a:defRPr>
                <a:latin typeface="Verdana"/>
                <a:ea typeface="Verdana"/>
                <a:cs typeface="Verdana"/>
                <a:sym typeface="Verdana"/>
              </a:defRPr>
            </a:pPr>
            <a:r>
              <a:t>I do a LOT of interviews</a:t>
            </a:r>
          </a:p>
        </p:txBody>
      </p:sp>
      <p:grpSp>
        <p:nvGrpSpPr>
          <p:cNvPr id="190" name="Groupe 1"/>
          <p:cNvGrpSpPr/>
          <p:nvPr/>
        </p:nvGrpSpPr>
        <p:grpSpPr>
          <a:xfrm>
            <a:off x="22798155" y="429496"/>
            <a:ext cx="1073977" cy="996014"/>
            <a:chOff x="0" y="0"/>
            <a:chExt cx="1073976" cy="996013"/>
          </a:xfrm>
        </p:grpSpPr>
        <p:sp>
          <p:nvSpPr>
            <p:cNvPr id="188"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189"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Text"/>
          <p:cNvSpPr txBox="1"/>
          <p:nvPr>
            <p:ph type="body" idx="13"/>
          </p:nvPr>
        </p:nvSpPr>
        <p:spPr>
          <a:xfrm>
            <a:off x="2381250" y="11520237"/>
            <a:ext cx="19621500" cy="585521"/>
          </a:xfrm>
          <a:prstGeom prst="rect">
            <a:avLst/>
          </a:prstGeom>
        </p:spPr>
        <p:txBody>
          <a:bodyPr/>
          <a:lstStyle/>
          <a:p>
            <a:pPr/>
          </a:p>
        </p:txBody>
      </p:sp>
      <p:sp>
        <p:nvSpPr>
          <p:cNvPr id="195" name="“What are the differences between a container and a traditional Virtual Machine?”"/>
          <p:cNvSpPr txBox="1"/>
          <p:nvPr>
            <p:ph type="body" idx="14"/>
          </p:nvPr>
        </p:nvSpPr>
        <p:spPr>
          <a:xfrm>
            <a:off x="2381250" y="5828388"/>
            <a:ext cx="19621500" cy="2059224"/>
          </a:xfrm>
          <a:prstGeom prst="rect">
            <a:avLst/>
          </a:prstGeom>
        </p:spPr>
        <p:txBody>
          <a:bodyPr/>
          <a:lstStyle>
            <a:lvl1pPr>
              <a:defRPr i="1" sz="6400">
                <a:latin typeface="Helvetica Neue"/>
                <a:ea typeface="Helvetica Neue"/>
                <a:cs typeface="Helvetica Neue"/>
                <a:sym typeface="Helvetica Neue"/>
              </a:defRPr>
            </a:lvl1pPr>
          </a:lstStyle>
          <a:p>
            <a:pPr/>
            <a:r>
              <a:t>“What are the differences between a container and a traditional Virtual Machine?”</a:t>
            </a:r>
          </a:p>
        </p:txBody>
      </p:sp>
      <p:grpSp>
        <p:nvGrpSpPr>
          <p:cNvPr id="198" name="Groupe 1"/>
          <p:cNvGrpSpPr/>
          <p:nvPr/>
        </p:nvGrpSpPr>
        <p:grpSpPr>
          <a:xfrm>
            <a:off x="22798155" y="429496"/>
            <a:ext cx="1073977" cy="996014"/>
            <a:chOff x="0" y="0"/>
            <a:chExt cx="1073976" cy="996013"/>
          </a:xfrm>
        </p:grpSpPr>
        <p:sp>
          <p:nvSpPr>
            <p:cNvPr id="196" name="Freeform 13"/>
            <p:cNvSpPr/>
            <p:nvPr/>
          </p:nvSpPr>
          <p:spPr>
            <a:xfrm>
              <a:off x="367537" y="416861"/>
              <a:ext cx="706440" cy="579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62" y="15008"/>
                  </a:moveTo>
                  <a:cubicBezTo>
                    <a:pt x="18383" y="15008"/>
                    <a:pt x="21600" y="10940"/>
                    <a:pt x="21600" y="6031"/>
                  </a:cubicBezTo>
                  <a:cubicBezTo>
                    <a:pt x="21370" y="3927"/>
                    <a:pt x="20796" y="0"/>
                    <a:pt x="16200" y="0"/>
                  </a:cubicBezTo>
                  <a:cubicBezTo>
                    <a:pt x="11374" y="0"/>
                    <a:pt x="9651" y="8416"/>
                    <a:pt x="5630" y="13886"/>
                  </a:cubicBezTo>
                  <a:cubicBezTo>
                    <a:pt x="5400" y="16971"/>
                    <a:pt x="2987" y="19636"/>
                    <a:pt x="0" y="20197"/>
                  </a:cubicBezTo>
                  <a:cubicBezTo>
                    <a:pt x="689" y="21039"/>
                    <a:pt x="2298" y="21600"/>
                    <a:pt x="4251" y="21600"/>
                  </a:cubicBezTo>
                  <a:cubicBezTo>
                    <a:pt x="7813" y="21600"/>
                    <a:pt x="12179" y="20338"/>
                    <a:pt x="14362" y="17532"/>
                  </a:cubicBezTo>
                  <a:cubicBezTo>
                    <a:pt x="11374" y="17673"/>
                    <a:pt x="9421" y="15288"/>
                    <a:pt x="9306" y="12062"/>
                  </a:cubicBezTo>
                  <a:cubicBezTo>
                    <a:pt x="10685" y="14166"/>
                    <a:pt x="12409" y="15008"/>
                    <a:pt x="14362" y="15008"/>
                  </a:cubicBezTo>
                </a:path>
              </a:pathLst>
            </a:custGeom>
            <a:solidFill>
              <a:srgbClr val="12ABDB"/>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sp>
          <p:nvSpPr>
            <p:cNvPr id="197" name="Freeform 14"/>
            <p:cNvSpPr/>
            <p:nvPr/>
          </p:nvSpPr>
          <p:spPr>
            <a:xfrm>
              <a:off x="-1" y="0"/>
              <a:ext cx="1073978" cy="907198"/>
            </a:xfrm>
            <a:custGeom>
              <a:avLst/>
              <a:gdLst/>
              <a:ahLst/>
              <a:cxnLst>
                <a:cxn ang="0">
                  <a:pos x="wd2" y="hd2"/>
                </a:cxn>
                <a:cxn ang="5400000">
                  <a:pos x="wd2" y="hd2"/>
                </a:cxn>
                <a:cxn ang="10800000">
                  <a:pos x="wd2" y="hd2"/>
                </a:cxn>
                <a:cxn ang="16200000">
                  <a:pos x="wd2" y="hd2"/>
                </a:cxn>
              </a:cxnLst>
              <a:rect l="0" t="0" r="r" b="b"/>
              <a:pathLst>
                <a:path w="21600" h="21456" fill="norm" stroke="1" extrusionOk="0">
                  <a:moveTo>
                    <a:pt x="21600" y="13511"/>
                  </a:moveTo>
                  <a:cubicBezTo>
                    <a:pt x="21600" y="9956"/>
                    <a:pt x="20090" y="6933"/>
                    <a:pt x="17899" y="4533"/>
                  </a:cubicBezTo>
                  <a:cubicBezTo>
                    <a:pt x="16238" y="2667"/>
                    <a:pt x="14199" y="1333"/>
                    <a:pt x="12084" y="267"/>
                  </a:cubicBezTo>
                  <a:cubicBezTo>
                    <a:pt x="11933" y="178"/>
                    <a:pt x="11782" y="89"/>
                    <a:pt x="11555" y="0"/>
                  </a:cubicBezTo>
                  <a:cubicBezTo>
                    <a:pt x="11555" y="0"/>
                    <a:pt x="11555" y="0"/>
                    <a:pt x="11555" y="0"/>
                  </a:cubicBezTo>
                  <a:cubicBezTo>
                    <a:pt x="8987" y="3644"/>
                    <a:pt x="0" y="6400"/>
                    <a:pt x="0" y="14044"/>
                  </a:cubicBezTo>
                  <a:cubicBezTo>
                    <a:pt x="0" y="17067"/>
                    <a:pt x="1586" y="19911"/>
                    <a:pt x="4003" y="20978"/>
                  </a:cubicBezTo>
                  <a:cubicBezTo>
                    <a:pt x="5362" y="21600"/>
                    <a:pt x="6722" y="21600"/>
                    <a:pt x="8081" y="21067"/>
                  </a:cubicBezTo>
                  <a:cubicBezTo>
                    <a:pt x="9290" y="20622"/>
                    <a:pt x="10271" y="19733"/>
                    <a:pt x="11102" y="18667"/>
                  </a:cubicBezTo>
                  <a:cubicBezTo>
                    <a:pt x="13745" y="15200"/>
                    <a:pt x="14878" y="9867"/>
                    <a:pt x="18050" y="9867"/>
                  </a:cubicBezTo>
                  <a:cubicBezTo>
                    <a:pt x="21071" y="9867"/>
                    <a:pt x="21449" y="12356"/>
                    <a:pt x="21600" y="13689"/>
                  </a:cubicBezTo>
                  <a:cubicBezTo>
                    <a:pt x="21600" y="13689"/>
                    <a:pt x="21600" y="13600"/>
                    <a:pt x="21600" y="13511"/>
                  </a:cubicBezTo>
                </a:path>
              </a:pathLst>
            </a:custGeom>
            <a:solidFill>
              <a:srgbClr val="0070AD"/>
            </a:solidFill>
            <a:ln w="12700" cap="flat">
              <a:noFill/>
              <a:miter lim="400000"/>
            </a:ln>
            <a:effectLst/>
          </p:spPr>
          <p:txBody>
            <a:bodyPr wrap="square" lIns="45719" tIns="45719" rIns="45719" bIns="45719" numCol="1" anchor="t">
              <a:noAutofit/>
            </a:bodyPr>
            <a:lstStyle/>
            <a:p>
              <a:pPr algn="l" defTabSz="914400">
                <a:defRPr b="0" sz="1800">
                  <a:latin typeface="Verdana"/>
                  <a:ea typeface="Verdana"/>
                  <a:cs typeface="Verdana"/>
                  <a:sym typeface="Verdana"/>
                </a:defRPr>
              </a:pPr>
            </a:p>
          </p:txBody>
        </p:sp>
      </p:grpSp>
      <p:sp>
        <p:nvSpPr>
          <p:cNvPr id="199" name="The Question"/>
          <p:cNvSpPr txBox="1"/>
          <p:nvPr>
            <p:ph type="title" idx="4294967295"/>
          </p:nvPr>
        </p:nvSpPr>
        <p:spPr>
          <a:prstGeom prst="rect">
            <a:avLst/>
          </a:prstGeom>
        </p:spPr>
        <p:txBody>
          <a:bodyPr/>
          <a:lstStyle>
            <a:lvl1pPr algn="l">
              <a:defRPr sz="6000">
                <a:solidFill>
                  <a:srgbClr val="0070AD"/>
                </a:solidFill>
                <a:latin typeface="Verdana"/>
                <a:ea typeface="Verdana"/>
                <a:cs typeface="Verdana"/>
                <a:sym typeface="Verdana"/>
              </a:defRPr>
            </a:lvl1pPr>
          </a:lstStyle>
          <a:p>
            <a:pPr/>
            <a:r>
              <a:t>The Question</a:t>
            </a:r>
          </a:p>
        </p:txBody>
      </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